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5143500" cx="9144000"/>
  <p:notesSz cx="6858000" cy="9144000"/>
  <p:embeddedFontLst>
    <p:embeddedFont>
      <p:font typeface="Play"/>
      <p:regular r:id="rId76"/>
      <p:bold r:id="rId77"/>
    </p:embeddedFont>
    <p:embeddedFont>
      <p:font typeface="Roboto"/>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Roboto-italic.fntdata"/><Relationship Id="rId81"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Play-bold.fntdata"/><Relationship Id="rId32" Type="http://schemas.openxmlformats.org/officeDocument/2006/relationships/slide" Target="slides/slide26.xml"/><Relationship Id="rId76" Type="http://schemas.openxmlformats.org/officeDocument/2006/relationships/font" Target="fonts/Play-regular.fntdata"/><Relationship Id="rId35" Type="http://schemas.openxmlformats.org/officeDocument/2006/relationships/slide" Target="slides/slide29.xml"/><Relationship Id="rId79" Type="http://schemas.openxmlformats.org/officeDocument/2006/relationships/font" Target="fonts/Roboto-bold.fntdata"/><Relationship Id="rId34" Type="http://schemas.openxmlformats.org/officeDocument/2006/relationships/slide" Target="slides/slide28.xml"/><Relationship Id="rId78" Type="http://schemas.openxmlformats.org/officeDocument/2006/relationships/font" Target="fonts/Roboto-regular.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eople.dbmi.columbia.edu/~ehs7001/Buchanan-Shortliffe-1984/Chapter-05.pdf" TargetMode="External"/><Relationship Id="rId3" Type="http://schemas.openxmlformats.org/officeDocument/2006/relationships/hyperlink" Target="https://www.sciencedirect.com/science/article/abs/pii/S0020737378800492"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drxiv.org/content/10.1101/2023.11.24.23298641v2.full.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pdf/2403.06294"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pdf/2405.12541" TargetMode="External"/><Relationship Id="rId3" Type="http://schemas.openxmlformats.org/officeDocument/2006/relationships/hyperlink" Target="https://arxiv.org/pdf/2506.22405" TargetMode="External"/><Relationship Id="rId4" Type="http://schemas.openxmlformats.org/officeDocument/2006/relationships/hyperlink" Target="https://aclanthology.org/2025.acl-long.677.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pdf/2503.16419"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nsformer-circuits.pub/2025/attribution-graphs/methods.html"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lanthology.org/2023.findings-emnlp.795.pdf"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71ea1f15f9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71ea1f15f9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726cc6bc5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726cc6bc5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726cc6bc5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726cc6bc5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https://arxiv.org/pdf/2311.07191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726cc6bc5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726cc6bc5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1400">
                <a:solidFill>
                  <a:schemeClr val="dk1"/>
                </a:solidFill>
                <a:highlight>
                  <a:schemeClr val="lt1"/>
                </a:highlight>
              </a:rPr>
              <a:t>https://colab.research.google.com/drive/1B73sNLMFy_zxH0W4DVXHPsje2_4eptnO?usp=sharing#scrollTo=cSwdqrZo-9Ks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75a9f970a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75a9f970a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726cc6bc5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726cc6bc5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chemeClr val="dk1"/>
              </a:buClr>
              <a:buSzPts val="1400"/>
              <a:buChar char="-"/>
            </a:pPr>
            <a:r>
              <a:rPr b="1" lang="en-GB" sz="1400">
                <a:solidFill>
                  <a:schemeClr val="dk1"/>
                </a:solidFill>
                <a:highlight>
                  <a:schemeClr val="lt1"/>
                </a:highlight>
              </a:rPr>
              <a:t>CADUCEUS and INTERNIST-I:[https://en.wikipedia.org/wiki/CADUCEUS_(expert_system)]</a:t>
            </a:r>
            <a:endParaRPr b="1" sz="1400">
              <a:solidFill>
                <a:schemeClr val="dk1"/>
              </a:solidFill>
              <a:highlight>
                <a:schemeClr val="lt1"/>
              </a:highlight>
            </a:endParaRPr>
          </a:p>
          <a:p>
            <a:pPr indent="-317500" lvl="1" marL="914400" rtl="0" algn="l">
              <a:lnSpc>
                <a:spcPct val="115000"/>
              </a:lnSpc>
              <a:spcBef>
                <a:spcPts val="0"/>
              </a:spcBef>
              <a:spcAft>
                <a:spcPts val="0"/>
              </a:spcAft>
              <a:buClr>
                <a:schemeClr val="dk1"/>
              </a:buClr>
              <a:buSzPts val="1400"/>
              <a:buChar char="-"/>
            </a:pPr>
            <a:r>
              <a:rPr lang="en-GB" sz="1400">
                <a:solidFill>
                  <a:schemeClr val="dk1"/>
                </a:solidFill>
                <a:highlight>
                  <a:schemeClr val="lt1"/>
                </a:highlight>
              </a:rPr>
              <a:t>Expert systems designed to assist with complex diagnostic problems in internal medicine.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26cc6bc5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726cc6bc5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chemeClr val="dk1"/>
              </a:buClr>
              <a:buSzPts val="1400"/>
              <a:buChar char="-"/>
            </a:pPr>
            <a:r>
              <a:rPr b="1" lang="en-GB" sz="1400" u="sng">
                <a:solidFill>
                  <a:schemeClr val="hlink"/>
                </a:solidFill>
                <a:highlight>
                  <a:schemeClr val="lt1"/>
                </a:highlight>
                <a:hlinkClick r:id="rId2"/>
              </a:rPr>
              <a:t>https://people.dbmi.columbia.edu/~ehs7001/Buchanan-Shortliffe-1984/Chapter-05.pdf</a:t>
            </a:r>
            <a:endParaRPr b="1" sz="1400">
              <a:solidFill>
                <a:schemeClr val="dk1"/>
              </a:solidFill>
              <a:highlight>
                <a:schemeClr val="lt1"/>
              </a:highlight>
            </a:endParaRPr>
          </a:p>
          <a:p>
            <a:pPr indent="-317500" lvl="0" marL="457200" rtl="0" algn="l">
              <a:lnSpc>
                <a:spcPct val="115000"/>
              </a:lnSpc>
              <a:spcBef>
                <a:spcPts val="0"/>
              </a:spcBef>
              <a:spcAft>
                <a:spcPts val="0"/>
              </a:spcAft>
              <a:buClr>
                <a:schemeClr val="dk1"/>
              </a:buClr>
              <a:buSzPts val="1400"/>
              <a:buChar char="-"/>
            </a:pPr>
            <a:r>
              <a:rPr b="1" lang="en-GB" sz="1400" u="sng">
                <a:solidFill>
                  <a:schemeClr val="hlink"/>
                </a:solidFill>
                <a:highlight>
                  <a:schemeClr val="lt1"/>
                </a:highlight>
                <a:hlinkClick r:id="rId3"/>
              </a:rPr>
              <a:t>https://www.sciencedirect.com/science/article/abs/pii/S0020737378800492</a:t>
            </a:r>
            <a:endParaRPr b="1" sz="1400">
              <a:solidFill>
                <a:schemeClr val="dk1"/>
              </a:solidFill>
              <a:highlight>
                <a:schemeClr val="lt1"/>
              </a:highlight>
            </a:endParaRPr>
          </a:p>
          <a:p>
            <a:pPr indent="-317500" lvl="0" marL="457200" rtl="0" algn="l">
              <a:lnSpc>
                <a:spcPct val="115000"/>
              </a:lnSpc>
              <a:spcBef>
                <a:spcPts val="0"/>
              </a:spcBef>
              <a:spcAft>
                <a:spcPts val="0"/>
              </a:spcAft>
              <a:buClr>
                <a:schemeClr val="dk1"/>
              </a:buClr>
              <a:buSzPts val="1400"/>
              <a:buChar char="-"/>
            </a:pPr>
            <a:r>
              <a:rPr b="1" lang="en-GB" sz="1400">
                <a:solidFill>
                  <a:schemeClr val="dk1"/>
                </a:solidFill>
                <a:highlight>
                  <a:schemeClr val="lt1"/>
                </a:highlight>
              </a:rPr>
              <a:t>https://www.youtube.com/watch?v=1FQoXugMBVw</a:t>
            </a:r>
            <a:endParaRPr b="1" sz="1400">
              <a:solidFill>
                <a:schemeClr val="dk1"/>
              </a:solidFill>
              <a:highlight>
                <a:schemeClr val="lt1"/>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1ea1f15f9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71ea1f15f9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https://arxiv.org/abs/2305.00813</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726cc6bc50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726cc6bc50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726cc6bc5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726cc6bc5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https://www.medrxiv.org/content/10.1101/2023.11.24.23298641v2.full.pdf</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2800">
                <a:solidFill>
                  <a:schemeClr val="dk1"/>
                </a:solidFill>
              </a:rPr>
              <a:t>(Diagnostic Reasoning Knowledge Graphs)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5a9f970a8_0_1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75a9f970a8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726cc6bc5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726cc6bc5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26cc6bc5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726cc6bc5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https://arxiv.org/pdf/2403.06294</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71ea1f15f9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71ea1f15f9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726cc6bc5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726cc6bc5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726cc6bc50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726cc6bc50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rgbClr val="595959"/>
                </a:solidFill>
              </a:rPr>
              <a:t>Example: DR.HOUSE </a:t>
            </a:r>
            <a:r>
              <a:rPr lang="en-GB" sz="1800" u="sng">
                <a:solidFill>
                  <a:srgbClr val="0097A7"/>
                </a:solidFill>
                <a:hlinkClick r:id="rId2">
                  <a:extLst>
                    <a:ext uri="{A12FA001-AC4F-418D-AE19-62706E023703}">
                      <ahyp:hlinkClr val="tx"/>
                    </a:ext>
                  </a:extLst>
                </a:hlinkClick>
              </a:rPr>
              <a:t>https://arxiv.org/pdf/2405.12541</a:t>
            </a:r>
            <a:endParaRPr sz="1800">
              <a:solidFill>
                <a:srgbClr val="595959"/>
              </a:solidFill>
            </a:endParaRPr>
          </a:p>
          <a:p>
            <a:pPr indent="0" lvl="0" marL="0" rtl="0" algn="l">
              <a:lnSpc>
                <a:spcPct val="115000"/>
              </a:lnSpc>
              <a:spcBef>
                <a:spcPts val="1200"/>
              </a:spcBef>
              <a:spcAft>
                <a:spcPts val="0"/>
              </a:spcAft>
              <a:buNone/>
            </a:pPr>
            <a:r>
              <a:rPr lang="en-GB" sz="1800">
                <a:solidFill>
                  <a:srgbClr val="595959"/>
                </a:solidFill>
              </a:rPr>
              <a:t>MAI-DX Orchestrator </a:t>
            </a:r>
            <a:r>
              <a:rPr lang="en-GB" sz="1800" u="sng">
                <a:solidFill>
                  <a:schemeClr val="hlink"/>
                </a:solidFill>
                <a:hlinkClick r:id="rId3"/>
              </a:rPr>
              <a:t>https://arxiv.org/pdf/2506.22405</a:t>
            </a:r>
            <a:endParaRPr sz="1800">
              <a:solidFill>
                <a:srgbClr val="595959"/>
              </a:solidFill>
            </a:endParaRPr>
          </a:p>
          <a:p>
            <a:pPr indent="0" lvl="0" marL="0" rtl="0" algn="l">
              <a:lnSpc>
                <a:spcPct val="115000"/>
              </a:lnSpc>
              <a:spcBef>
                <a:spcPts val="1200"/>
              </a:spcBef>
              <a:spcAft>
                <a:spcPts val="1200"/>
              </a:spcAft>
              <a:buClr>
                <a:schemeClr val="dk1"/>
              </a:buClr>
              <a:buSzPts val="1100"/>
              <a:buFont typeface="Arial"/>
              <a:buNone/>
            </a:pPr>
            <a:r>
              <a:rPr lang="en-GB" sz="1800" u="sng">
                <a:solidFill>
                  <a:schemeClr val="hlink"/>
                </a:solidFill>
                <a:hlinkClick r:id="rId4"/>
              </a:rPr>
              <a:t>https://aclanthology.org/2025.acl-long.677.pdf</a:t>
            </a:r>
            <a:br>
              <a:rPr lang="en-GB" sz="1800">
                <a:solidFill>
                  <a:srgbClr val="595959"/>
                </a:solidFill>
              </a:rPr>
            </a:br>
            <a:r>
              <a:rPr lang="en-GB" sz="1800">
                <a:solidFill>
                  <a:srgbClr val="595959"/>
                </a:solidFill>
              </a:rPr>
              <a:t>https://arxiv.org/pdf/2401.14589</a:t>
            </a:r>
            <a:endParaRPr sz="1800">
              <a:solidFill>
                <a:srgbClr val="595959"/>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26cc6bc5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726cc6bc5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https://arxiv.org/pdf/2503.16419</a:t>
            </a:r>
            <a:endParaRPr/>
          </a:p>
          <a:p>
            <a:pPr indent="0" lvl="0" marL="0" rtl="0" algn="l">
              <a:spcBef>
                <a:spcPts val="0"/>
              </a:spcBef>
              <a:spcAft>
                <a:spcPts val="0"/>
              </a:spcAft>
              <a:buNone/>
            </a:pPr>
            <a:r>
              <a:rPr lang="en-GB"/>
              <a:t>https://arxiv.org/pdf/2501.09686</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726cc6bc50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726cc6bc5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726cc6bc5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726cc6bc5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71ea1f15f9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71ea1f15f9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71ea1f15f9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71ea1f15f9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1ea1f15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71ea1f15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75b806267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75b806267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https://www.nature.com/articles/s41591-024-03423-7</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75b806267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75b806267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71ea1f15f9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71ea1f15f9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71ea1f15f9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71ea1f15f9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GB" sz="1800">
                <a:solidFill>
                  <a:srgbClr val="595959"/>
                </a:solidFill>
              </a:rPr>
              <a:t>Internal Attention contributions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Output saliency maps and integrated gradients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b="1" lang="en-GB" sz="1800">
                <a:solidFill>
                  <a:srgbClr val="595959"/>
                </a:solidFill>
              </a:rPr>
              <a:t>Typical Implementation:</a:t>
            </a:r>
            <a:r>
              <a:rPr lang="en-GB" sz="1800">
                <a:solidFill>
                  <a:srgbClr val="595959"/>
                </a:solidFill>
              </a:rPr>
              <a:t> Explainable-AI toolkits (Integrated Gradients, SHAP, Attention contributions), Outputs saliency maps or keyword heat-maps for clinician inspection.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26cc6bc50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726cc6bc50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Doctor xavier: Explainable diagnosis on physician-patient dialogues and xai evaluation. </a:t>
            </a:r>
            <a:endParaRPr/>
          </a:p>
          <a:p>
            <a:pPr indent="0" lvl="0" marL="0" rtl="0" algn="l">
              <a:spcBef>
                <a:spcPts val="0"/>
              </a:spcBef>
              <a:spcAft>
                <a:spcPts val="0"/>
              </a:spcAft>
              <a:buNone/>
            </a:pPr>
            <a:r>
              <a:rPr lang="en-GB"/>
              <a:t>See TokenSHAP: https://arxiv.org/html/2407.10114v1</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726cc6bc50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726cc6bc50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726cc6bc50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726cc6bc50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Early research focused on vision models. 2014-2020.</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Researchers identified individual neurons that responded to human-interpretable concepts, such as "car" or "wheel" detectors.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These findings were inspired by neuroscience ideas like the "Jennifer Aniston neuron"—neurons in the brain that respond to specific people or concepts.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 studies uncovered compositional structures, e.g., a "car detector" neuron activates when "wheel detectors" fire in the right spatial configuration.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Anthropic: </a:t>
            </a:r>
            <a:endParaRPr/>
          </a:p>
          <a:p>
            <a:pPr indent="0" lvl="0" marL="0" rtl="0" algn="l">
              <a:spcBef>
                <a:spcPts val="0"/>
              </a:spcBef>
              <a:spcAft>
                <a:spcPts val="0"/>
              </a:spcAft>
              <a:buClr>
                <a:schemeClr val="dk1"/>
              </a:buClr>
              <a:buSzPts val="1100"/>
              <a:buFont typeface="Arial"/>
              <a:buNone/>
            </a:pPr>
            <a:r>
              <a:rPr lang="en-GB"/>
              <a:t>Found a specific combination of neurons in Claude’s neural network that activates when it encounters a mention (or a picture) of this most famous San Francisco landmark.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Simple example involves</a:t>
            </a:r>
            <a:endParaRPr/>
          </a:p>
          <a:p>
            <a:pPr indent="0" lvl="0" marL="0" rtl="0" algn="l">
              <a:spcBef>
                <a:spcPts val="0"/>
              </a:spcBef>
              <a:spcAft>
                <a:spcPts val="0"/>
              </a:spcAft>
              <a:buClr>
                <a:schemeClr val="dk1"/>
              </a:buClr>
              <a:buSzPts val="1100"/>
              <a:buFont typeface="Arial"/>
              <a:buNone/>
            </a:pPr>
            <a:r>
              <a:rPr lang="en-GB"/>
              <a:t>passing a number of images into the neural network and then recording the activation values at different parts of the neural network</a:t>
            </a:r>
            <a:endParaRPr/>
          </a:p>
          <a:p>
            <a:pPr indent="0" lvl="0" marL="0" rtl="0" algn="l">
              <a:spcBef>
                <a:spcPts val="0"/>
              </a:spcBef>
              <a:spcAft>
                <a:spcPts val="0"/>
              </a:spcAft>
              <a:buClr>
                <a:schemeClr val="dk1"/>
              </a:buClr>
              <a:buSzPts val="1100"/>
              <a:buFont typeface="Arial"/>
              <a:buNone/>
            </a:pPr>
            <a:r>
              <a:rPr lang="en-GB"/>
              <a:t>sort it to find patterns in these values for similar concepts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Probing Classifiers</a:t>
            </a:r>
            <a:endParaRPr/>
          </a:p>
          <a:p>
            <a:pPr indent="0" lvl="0" marL="0" rtl="0" algn="l">
              <a:spcBef>
                <a:spcPts val="0"/>
              </a:spcBef>
              <a:spcAft>
                <a:spcPts val="0"/>
              </a:spcAft>
              <a:buClr>
                <a:schemeClr val="dk1"/>
              </a:buClr>
              <a:buSzPts val="1100"/>
              <a:buFont typeface="Arial"/>
              <a:buNone/>
            </a:pPr>
            <a:r>
              <a:rPr lang="en-GB"/>
              <a:t>train a probe (small neural network) to predict a certain property from embedding space/latent space</a:t>
            </a:r>
            <a:endParaRPr/>
          </a:p>
          <a:p>
            <a:pPr indent="0" lvl="0" marL="0" rtl="0" algn="l">
              <a:spcBef>
                <a:spcPts val="0"/>
              </a:spcBef>
              <a:spcAft>
                <a:spcPts val="0"/>
              </a:spcAft>
              <a:buClr>
                <a:schemeClr val="dk1"/>
              </a:buClr>
              <a:buSzPts val="1100"/>
              <a:buFont typeface="Arial"/>
              <a:buNone/>
            </a:pPr>
            <a:r>
              <a:rPr lang="en-GB"/>
              <a:t>if probe can predict that property well then that property must be embedded/available in the latent space</a:t>
            </a:r>
            <a:endParaRPr/>
          </a:p>
          <a:p>
            <a:pPr indent="0" lvl="0" marL="0" rtl="0" algn="l">
              <a:spcBef>
                <a:spcPts val="0"/>
              </a:spcBef>
              <a:spcAft>
                <a:spcPts val="0"/>
              </a:spcAft>
              <a:buClr>
                <a:schemeClr val="dk1"/>
              </a:buClr>
              <a:buSzPts val="1100"/>
              <a:buFont typeface="Arial"/>
              <a:buNone/>
            </a:pPr>
            <a:r>
              <a:rPr lang="en-GB"/>
              <a:t>Therefore answer how well is the LLM encoding certain concepts or information?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726cc6bc5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726cc6bc5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Early research focused on vision models. 2014-2020.</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Researchers identified individual neurons that responded to human-interpretable concepts, such as "car" or "wheel" detectors.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These findings were inspired by neuroscience ideas like the "Jennifer Aniston neuron"—neurons in the brain that respond to specific people or concepts.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studies uncovered compositional structures, e.g., a "car detector" neuron activates when "wheel detectors" fire in the right spatial configuration.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Anthropic: </a:t>
            </a:r>
            <a:endParaRPr/>
          </a:p>
          <a:p>
            <a:pPr indent="0" lvl="0" marL="0" rtl="0" algn="l">
              <a:spcBef>
                <a:spcPts val="0"/>
              </a:spcBef>
              <a:spcAft>
                <a:spcPts val="0"/>
              </a:spcAft>
              <a:buNone/>
            </a:pPr>
            <a:r>
              <a:rPr lang="en-GB"/>
              <a:t>Found a specific combination of neurons in Claude’s neural network that activates when it encounters a mention (or a picture) of this most famous San Francisco landmark.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Simple example involves</a:t>
            </a:r>
            <a:endParaRPr/>
          </a:p>
          <a:p>
            <a:pPr indent="0" lvl="0" marL="0" rtl="0" algn="l">
              <a:spcBef>
                <a:spcPts val="0"/>
              </a:spcBef>
              <a:spcAft>
                <a:spcPts val="0"/>
              </a:spcAft>
              <a:buNone/>
            </a:pPr>
            <a:r>
              <a:rPr lang="en-GB"/>
              <a:t>passing a number of images into the neural network and then recording the activation values at different parts of the neural network</a:t>
            </a:r>
            <a:endParaRPr/>
          </a:p>
          <a:p>
            <a:pPr indent="0" lvl="0" marL="0" rtl="0" algn="l">
              <a:spcBef>
                <a:spcPts val="0"/>
              </a:spcBef>
              <a:spcAft>
                <a:spcPts val="0"/>
              </a:spcAft>
              <a:buNone/>
            </a:pPr>
            <a:r>
              <a:rPr lang="en-GB"/>
              <a:t>sort it to find patterns in these values for similar concepts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Probing Classifiers</a:t>
            </a:r>
            <a:endParaRPr/>
          </a:p>
          <a:p>
            <a:pPr indent="0" lvl="0" marL="0" rtl="0" algn="l">
              <a:spcBef>
                <a:spcPts val="0"/>
              </a:spcBef>
              <a:spcAft>
                <a:spcPts val="0"/>
              </a:spcAft>
              <a:buNone/>
            </a:pPr>
            <a:r>
              <a:rPr lang="en-GB"/>
              <a:t>train a probe (small neural network) to predict a certain property from embedding space/latent space</a:t>
            </a:r>
            <a:endParaRPr/>
          </a:p>
          <a:p>
            <a:pPr indent="0" lvl="0" marL="0" rtl="0" algn="l">
              <a:spcBef>
                <a:spcPts val="0"/>
              </a:spcBef>
              <a:spcAft>
                <a:spcPts val="0"/>
              </a:spcAft>
              <a:buNone/>
            </a:pPr>
            <a:r>
              <a:rPr lang="en-GB"/>
              <a:t>if probe can predict that property well then that property must be embedded/available in the latent space</a:t>
            </a:r>
            <a:endParaRPr/>
          </a:p>
          <a:p>
            <a:pPr indent="0" lvl="0" marL="0" rtl="0" algn="l">
              <a:spcBef>
                <a:spcPts val="0"/>
              </a:spcBef>
              <a:spcAft>
                <a:spcPts val="0"/>
              </a:spcAft>
              <a:buNone/>
            </a:pPr>
            <a:r>
              <a:rPr lang="en-GB"/>
              <a:t>Therefore answer how well is the LLM encoding certain concepts or information?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726cc6bc50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726cc6bc50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75b806267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75b806267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https://transformer-circuits.pub/2025/attribution-graphs/methods.html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75b80626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75b80626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75b806267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75b806267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https://transformer-circuits.pub/2025/attribution-graphs/biology.html#dives-medical</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75b806267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75b806267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https://transformer-circuits.pub/2025/attribution-graphs/methods.html</a:t>
            </a:r>
            <a:endParaRPr/>
          </a:p>
          <a:p>
            <a:pPr indent="0" lvl="0" marL="0" rtl="0" algn="l">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lang="en-GB"/>
              <a:t>reproduces the activations of the original model using more interpretable components. Our replacement model is based on a cross-layer transcoder (CLT) architecture (see</a:t>
            </a:r>
            <a:endParaRPr/>
          </a:p>
          <a:p>
            <a:pPr indent="0" lvl="0" marL="0" rtl="0" algn="l">
              <a:lnSpc>
                <a:spcPct val="115000"/>
              </a:lnSpc>
              <a:spcBef>
                <a:spcPts val="1200"/>
              </a:spcBef>
              <a:spcAft>
                <a:spcPts val="0"/>
              </a:spcAft>
              <a:buClr>
                <a:schemeClr val="dk1"/>
              </a:buClr>
              <a:buSzPts val="1100"/>
              <a:buFont typeface="Arial"/>
              <a:buNone/>
            </a:pPr>
            <a:r>
              <a:rPr lang="en-GB"/>
              <a:t>[8]</a:t>
            </a:r>
            <a:endParaRPr/>
          </a:p>
          <a:p>
            <a:pPr indent="0" lvl="0" marL="0" rtl="0" algn="l">
              <a:lnSpc>
                <a:spcPct val="115000"/>
              </a:lnSpc>
              <a:spcBef>
                <a:spcPts val="1200"/>
              </a:spcBef>
              <a:spcAft>
                <a:spcPts val="0"/>
              </a:spcAft>
              <a:buClr>
                <a:schemeClr val="dk1"/>
              </a:buClr>
              <a:buSzPts val="1100"/>
              <a:buFont typeface="Arial"/>
              <a:buNone/>
            </a:pPr>
            <a:r>
              <a:rPr lang="en-GB"/>
              <a:t>and our companion methods paper), which is trained to replace the model’s MLP neurons with features, sparsely active “replacement neurons” that often represent interpretable concepts. In this paper, we use a CLT with a total of 30 million features across all layers.</a:t>
            </a:r>
            <a:endParaRPr/>
          </a:p>
          <a:p>
            <a:pPr indent="0" lvl="0" marL="0" rtl="0" algn="l">
              <a:spcBef>
                <a:spcPts val="120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75b806267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75b806267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75b806267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75b806267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726cc6bc50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3726cc6bc50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75a9f970a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75a9f970a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75a9f970a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75a9f970a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https://aclanthology.org/2023.findings-emnlp.795.pdf</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726cc6bc50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726cc6bc50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https://arxiv.org/abs/2506.22405</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726cc6bc50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726cc6bc50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71ea1f15f9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71ea1f15f9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71ea1f15f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71ea1f15f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71ea1f15f9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71ea1f15f9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71ea1f15f9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71ea1f15f9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rPr>
              <a:t>Theoretical frameworks figure (3 panel figure, one for each) - let this be part a for the simplistic framework</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71ea1f15f9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371ea1f15f9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350">
                <a:solidFill>
                  <a:srgbClr val="222222"/>
                </a:solidFill>
                <a:highlight>
                  <a:srgbClr val="FFFFFF"/>
                </a:highlight>
                <a:latin typeface="Roboto"/>
                <a:ea typeface="Roboto"/>
                <a:cs typeface="Roboto"/>
                <a:sym typeface="Roboto"/>
              </a:rPr>
              <a:t>Edinburgh diplopia diagnostic algorithm: https://www.nature.com/articles/eye201644</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71ea1f15f9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71ea1f15f9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rPr>
              <a:t>System 1 and System 2 thinking (single composite figure with annotated sectors, since both systems bleed into each other)</a:t>
            </a:r>
            <a:endParaRPr sz="1000">
              <a:solidFill>
                <a:schemeClr val="dk1"/>
              </a:solidFill>
            </a:endParaRPr>
          </a:p>
          <a:p>
            <a:pPr indent="-292100" lvl="1" marL="914400" rtl="0" algn="l">
              <a:lnSpc>
                <a:spcPct val="115000"/>
              </a:lnSpc>
              <a:spcBef>
                <a:spcPts val="1200"/>
              </a:spcBef>
              <a:spcAft>
                <a:spcPts val="0"/>
              </a:spcAft>
              <a:buClr>
                <a:schemeClr val="dk1"/>
              </a:buClr>
              <a:buSzPts val="1000"/>
              <a:buChar char="○"/>
            </a:pPr>
            <a:r>
              <a:rPr lang="en-GB" sz="1000">
                <a:solidFill>
                  <a:schemeClr val="dk1"/>
                </a:solidFill>
              </a:rPr>
              <a:t>Evans and Stanovich, 2013]</a:t>
            </a:r>
            <a:endParaRPr sz="1000">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71ea1f15f9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371ea1f15f9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rPr>
              <a:t>An illustration for a “reasoning first, post pretraining” medical LLM framework.</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371ea1f15f9_0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371ea1f15f9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3726cc6bc5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3726cc6bc5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726cc6bc50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3726cc6bc50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726cc6bc50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3726cc6bc5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75a9f970a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375a9f970a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rPr>
              <a:t>System 1 and System 2 thinking (single composite figure with annotated sectors, since both systems bleed into each other)</a:t>
            </a:r>
            <a:endParaRPr sz="1000">
              <a:solidFill>
                <a:schemeClr val="dk1"/>
              </a:solidFill>
            </a:endParaRPr>
          </a:p>
          <a:p>
            <a:pPr indent="-292100" lvl="1" marL="914400" rtl="0" algn="l">
              <a:lnSpc>
                <a:spcPct val="115000"/>
              </a:lnSpc>
              <a:spcBef>
                <a:spcPts val="1200"/>
              </a:spcBef>
              <a:spcAft>
                <a:spcPts val="0"/>
              </a:spcAft>
              <a:buClr>
                <a:schemeClr val="dk1"/>
              </a:buClr>
              <a:buSzPts val="1000"/>
              <a:buChar char="○"/>
            </a:pPr>
            <a:r>
              <a:rPr lang="en-GB" sz="1000">
                <a:solidFill>
                  <a:schemeClr val="dk1"/>
                </a:solidFill>
              </a:rPr>
              <a:t>Evans and Stanovich, 2013]</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726cc6bc5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726cc6bc5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71ea1f15f9_0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371ea1f15f9_0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726cc6bc50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3726cc6bc50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726cc6bc50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3726cc6bc5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726cc6bc5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3726cc6bc5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Roboto"/>
                <a:ea typeface="Roboto"/>
                <a:cs typeface="Roboto"/>
                <a:sym typeface="Roboto"/>
              </a:rPr>
              <a:t>Joint Embedding Predictive Architecture (JEPA) is a self-supervised learning framework introduced by Yann LeCun to help AI systems learn in a more human-like way by predicting parts of the world from other observed parts without reconstructing every detail. Unlike traditional generative models, JEPA works in an abstract embedding space where it learns to predict meaningful, high-level representations rather than raw data.</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71ea1f15f9_0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371ea1f15f9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726cc6bc50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3726cc6bc50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371ea1f15f9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371ea1f15f9_0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71ea1f15f9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371ea1f15f9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371ea1f15f9_0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371ea1f15f9_0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71ea1f15f9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371ea1f15f9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71ea1f15f9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71ea1f15f9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71ea1f15f9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71ea1f15f9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71ea1f15f9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71ea1f15f9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57575"/>
              </a:buClr>
              <a:buSzPts val="1800"/>
              <a:buNone/>
              <a:defRPr sz="1800">
                <a:solidFill>
                  <a:srgbClr val="757575"/>
                </a:solidFill>
              </a:defRPr>
            </a:lvl1pPr>
            <a:lvl2pPr indent="-228600" lvl="1" marL="914400" algn="l">
              <a:lnSpc>
                <a:spcPct val="90000"/>
              </a:lnSpc>
              <a:spcBef>
                <a:spcPts val="400"/>
              </a:spcBef>
              <a:spcAft>
                <a:spcPts val="0"/>
              </a:spcAft>
              <a:buClr>
                <a:srgbClr val="757575"/>
              </a:buClr>
              <a:buSzPts val="1500"/>
              <a:buNone/>
              <a:defRPr sz="1500">
                <a:solidFill>
                  <a:srgbClr val="757575"/>
                </a:solidFill>
              </a:defRPr>
            </a:lvl2pPr>
            <a:lvl3pPr indent="-228600" lvl="2" marL="1371600" algn="l">
              <a:lnSpc>
                <a:spcPct val="90000"/>
              </a:lnSpc>
              <a:spcBef>
                <a:spcPts val="400"/>
              </a:spcBef>
              <a:spcAft>
                <a:spcPts val="0"/>
              </a:spcAft>
              <a:buClr>
                <a:srgbClr val="757575"/>
              </a:buClr>
              <a:buSzPts val="1400"/>
              <a:buNone/>
              <a:defRPr sz="1400">
                <a:solidFill>
                  <a:srgbClr val="757575"/>
                </a:solidFill>
              </a:defRPr>
            </a:lvl3pPr>
            <a:lvl4pPr indent="-228600" lvl="3" marL="1828800" algn="l">
              <a:lnSpc>
                <a:spcPct val="90000"/>
              </a:lnSpc>
              <a:spcBef>
                <a:spcPts val="400"/>
              </a:spcBef>
              <a:spcAft>
                <a:spcPts val="0"/>
              </a:spcAft>
              <a:buClr>
                <a:srgbClr val="757575"/>
              </a:buClr>
              <a:buSzPts val="1200"/>
              <a:buNone/>
              <a:defRPr sz="1200">
                <a:solidFill>
                  <a:srgbClr val="757575"/>
                </a:solidFill>
              </a:defRPr>
            </a:lvl4pPr>
            <a:lvl5pPr indent="-228600" lvl="4" marL="2286000" algn="l">
              <a:lnSpc>
                <a:spcPct val="9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300" cy="3655200"/>
          </a:xfrm>
          <a:prstGeom prst="rect">
            <a:avLst/>
          </a:prstGeom>
          <a:noFill/>
          <a:ln>
            <a:noFill/>
          </a:ln>
        </p:spPr>
      </p:sp>
      <p:sp>
        <p:nvSpPr>
          <p:cNvPr id="109" name="Google Shape;109;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dk1"/>
              </a:buClr>
              <a:buSzPts val="3300"/>
              <a:buFont typeface="Play"/>
              <a:buNone/>
              <a:defRPr b="0" i="0" sz="3300" u="none" cap="none" strike="noStrik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900" u="none" cap="none" strike="noStrike">
                <a:solidFill>
                  <a:srgbClr val="757575"/>
                </a:solidFill>
                <a:latin typeface="Arial"/>
                <a:ea typeface="Arial"/>
                <a:cs typeface="Arial"/>
                <a:sym typeface="Arial"/>
              </a:defRPr>
            </a:lvl1pPr>
            <a:lvl2pPr indent="0" lvl="1" marL="0" marR="0" algn="r">
              <a:spcBef>
                <a:spcPts val="0"/>
              </a:spcBef>
              <a:buNone/>
              <a:defRPr b="0" i="0" sz="900" u="none" cap="none" strike="noStrike">
                <a:solidFill>
                  <a:srgbClr val="757575"/>
                </a:solidFill>
                <a:latin typeface="Arial"/>
                <a:ea typeface="Arial"/>
                <a:cs typeface="Arial"/>
                <a:sym typeface="Arial"/>
              </a:defRPr>
            </a:lvl2pPr>
            <a:lvl3pPr indent="0" lvl="2" marL="0" marR="0" algn="r">
              <a:spcBef>
                <a:spcPts val="0"/>
              </a:spcBef>
              <a:buNone/>
              <a:defRPr b="0" i="0" sz="900" u="none" cap="none" strike="noStrike">
                <a:solidFill>
                  <a:srgbClr val="757575"/>
                </a:solidFill>
                <a:latin typeface="Arial"/>
                <a:ea typeface="Arial"/>
                <a:cs typeface="Arial"/>
                <a:sym typeface="Arial"/>
              </a:defRPr>
            </a:lvl3pPr>
            <a:lvl4pPr indent="0" lvl="3" marL="0" marR="0" algn="r">
              <a:spcBef>
                <a:spcPts val="0"/>
              </a:spcBef>
              <a:buNone/>
              <a:defRPr b="0" i="0" sz="900" u="none" cap="none" strike="noStrike">
                <a:solidFill>
                  <a:srgbClr val="757575"/>
                </a:solidFill>
                <a:latin typeface="Arial"/>
                <a:ea typeface="Arial"/>
                <a:cs typeface="Arial"/>
                <a:sym typeface="Arial"/>
              </a:defRPr>
            </a:lvl4pPr>
            <a:lvl5pPr indent="0" lvl="4" marL="0" marR="0" algn="r">
              <a:spcBef>
                <a:spcPts val="0"/>
              </a:spcBef>
              <a:buNone/>
              <a:defRPr b="0" i="0" sz="900" u="none" cap="none" strike="noStrike">
                <a:solidFill>
                  <a:srgbClr val="757575"/>
                </a:solidFill>
                <a:latin typeface="Arial"/>
                <a:ea typeface="Arial"/>
                <a:cs typeface="Arial"/>
                <a:sym typeface="Arial"/>
              </a:defRPr>
            </a:lvl5pPr>
            <a:lvl6pPr indent="0" lvl="5" marL="0" marR="0" algn="r">
              <a:spcBef>
                <a:spcPts val="0"/>
              </a:spcBef>
              <a:buNone/>
              <a:defRPr b="0" i="0" sz="900" u="none" cap="none" strike="noStrike">
                <a:solidFill>
                  <a:srgbClr val="757575"/>
                </a:solidFill>
                <a:latin typeface="Arial"/>
                <a:ea typeface="Arial"/>
                <a:cs typeface="Arial"/>
                <a:sym typeface="Arial"/>
              </a:defRPr>
            </a:lvl6pPr>
            <a:lvl7pPr indent="0" lvl="6" marL="0" marR="0" algn="r">
              <a:spcBef>
                <a:spcPts val="0"/>
              </a:spcBef>
              <a:buNone/>
              <a:defRPr b="0" i="0" sz="900" u="none" cap="none" strike="noStrike">
                <a:solidFill>
                  <a:srgbClr val="757575"/>
                </a:solidFill>
                <a:latin typeface="Arial"/>
                <a:ea typeface="Arial"/>
                <a:cs typeface="Arial"/>
                <a:sym typeface="Arial"/>
              </a:defRPr>
            </a:lvl7pPr>
            <a:lvl8pPr indent="0" lvl="7" marL="0" marR="0" algn="r">
              <a:spcBef>
                <a:spcPts val="0"/>
              </a:spcBef>
              <a:buNone/>
              <a:defRPr b="0" i="0" sz="900" u="none" cap="none" strike="noStrike">
                <a:solidFill>
                  <a:srgbClr val="757575"/>
                </a:solidFill>
                <a:latin typeface="Arial"/>
                <a:ea typeface="Arial"/>
                <a:cs typeface="Arial"/>
                <a:sym typeface="Arial"/>
              </a:defRPr>
            </a:lvl8pPr>
            <a:lvl9pPr indent="0" lvl="8" marL="0" marR="0" algn="r">
              <a:spcBef>
                <a:spcPts val="0"/>
              </a:spcBef>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Unveiling the </a:t>
            </a:r>
            <a:r>
              <a:rPr i="1" lang="en-GB"/>
              <a:t>Reasoning Behaviour</a:t>
            </a:r>
            <a:r>
              <a:rPr lang="en-GB"/>
              <a:t> in Medical LLMs</a:t>
            </a:r>
            <a:endParaRPr/>
          </a:p>
        </p:txBody>
      </p:sp>
      <p:sp>
        <p:nvSpPr>
          <p:cNvPr id="130" name="Google Shape;130;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Shamus Sim and Tyrone Chen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Logical Reasoning</a:t>
            </a:r>
            <a:endParaRPr/>
          </a:p>
        </p:txBody>
      </p:sp>
      <p:sp>
        <p:nvSpPr>
          <p:cNvPr id="205" name="Google Shape;205;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Type of Logical Reasoning</a:t>
            </a:r>
            <a:r>
              <a:rPr lang="en-GB">
                <a:solidFill>
                  <a:schemeClr val="dk1"/>
                </a:solidFill>
              </a:rPr>
              <a:t> [Mondorf and Plank, 2024]:</a:t>
            </a:r>
            <a:endParaRPr b="1">
              <a:solidFill>
                <a:schemeClr val="dk1"/>
              </a:solidFill>
            </a:endParaRPr>
          </a:p>
          <a:p>
            <a:pPr indent="-342900" lvl="0" marL="457200" rtl="0" algn="l">
              <a:spcBef>
                <a:spcPts val="1200"/>
              </a:spcBef>
              <a:spcAft>
                <a:spcPts val="0"/>
              </a:spcAft>
              <a:buClr>
                <a:schemeClr val="dk1"/>
              </a:buClr>
              <a:buSzPts val="1800"/>
              <a:buChar char="-"/>
            </a:pPr>
            <a:r>
              <a:rPr b="1" lang="en-GB">
                <a:solidFill>
                  <a:schemeClr val="dk1"/>
                </a:solidFill>
              </a:rPr>
              <a:t>Abductive:</a:t>
            </a:r>
            <a:r>
              <a:rPr lang="en-GB">
                <a:solidFill>
                  <a:schemeClr val="dk1"/>
                </a:solidFill>
              </a:rPr>
              <a:t> Observed data -&gt;  Explanation/Hypothesis </a:t>
            </a:r>
            <a:endParaRPr>
              <a:solidFill>
                <a:schemeClr val="dk1"/>
              </a:solidFill>
            </a:endParaRPr>
          </a:p>
          <a:p>
            <a:pPr indent="-342900" lvl="0" marL="457200" rtl="0" algn="l">
              <a:spcBef>
                <a:spcPts val="0"/>
              </a:spcBef>
              <a:spcAft>
                <a:spcPts val="0"/>
              </a:spcAft>
              <a:buClr>
                <a:schemeClr val="dk1"/>
              </a:buClr>
              <a:buSzPts val="1800"/>
              <a:buChar char="-"/>
            </a:pPr>
            <a:r>
              <a:rPr b="1" lang="en-GB">
                <a:solidFill>
                  <a:schemeClr val="dk1"/>
                </a:solidFill>
              </a:rPr>
              <a:t>Deductive: </a:t>
            </a:r>
            <a:r>
              <a:rPr lang="en-GB">
                <a:solidFill>
                  <a:schemeClr val="dk1"/>
                </a:solidFill>
              </a:rPr>
              <a:t>Premise (Fact) -&gt; (Complete) Conclusion</a:t>
            </a:r>
            <a:endParaRPr>
              <a:solidFill>
                <a:schemeClr val="dk1"/>
              </a:solidFill>
            </a:endParaRPr>
          </a:p>
          <a:p>
            <a:pPr indent="-342900" lvl="0" marL="457200" rtl="0" algn="l">
              <a:spcBef>
                <a:spcPts val="0"/>
              </a:spcBef>
              <a:spcAft>
                <a:spcPts val="0"/>
              </a:spcAft>
              <a:buClr>
                <a:schemeClr val="dk1"/>
              </a:buClr>
              <a:buSzPts val="1800"/>
              <a:buChar char="-"/>
            </a:pPr>
            <a:r>
              <a:rPr b="1" lang="en-GB">
                <a:solidFill>
                  <a:schemeClr val="dk1"/>
                </a:solidFill>
              </a:rPr>
              <a:t>Inductive:</a:t>
            </a:r>
            <a:r>
              <a:rPr lang="en-GB">
                <a:solidFill>
                  <a:schemeClr val="dk1"/>
                </a:solidFill>
              </a:rPr>
              <a:t> Observed data -&gt; (Complete/Incomplete) Conclusion</a:t>
            </a:r>
            <a:endParaRPr>
              <a:solidFill>
                <a:schemeClr val="dk1"/>
              </a:solidFill>
            </a:endParaRPr>
          </a:p>
          <a:p>
            <a:pPr indent="0" lvl="0" marL="0" rtl="0" algn="l">
              <a:spcBef>
                <a:spcPts val="1200"/>
              </a:spcBef>
              <a:spcAft>
                <a:spcPts val="1200"/>
              </a:spcAft>
              <a:buNone/>
            </a:pPr>
            <a:r>
              <a:t/>
            </a:r>
            <a:endParaRPr i="1">
              <a:solidFill>
                <a:schemeClr val="dk1"/>
              </a:solidFill>
            </a:endParaRPr>
          </a:p>
        </p:txBody>
      </p:sp>
      <p:sp>
        <p:nvSpPr>
          <p:cNvPr id="206" name="Google Shape;206;p34"/>
          <p:cNvSpPr txBox="1"/>
          <p:nvPr/>
        </p:nvSpPr>
        <p:spPr>
          <a:xfrm>
            <a:off x="3297950" y="273000"/>
            <a:ext cx="586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Demo: USMLE Question</a:t>
            </a:r>
            <a:endParaRPr/>
          </a:p>
        </p:txBody>
      </p:sp>
      <p:sp>
        <p:nvSpPr>
          <p:cNvPr id="212" name="Google Shape;212;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GB"/>
              <a:t>Shortly after undergoing a bipolar prosthesis for a displaced femoral neck fracture of the left hip acquired after a fall the day before, an 80-year-old woman suddenly develops dyspnea. The surgery under general anesthesia with sevoflurane was uneventful, lasting 98 min, during which the patient maintained oxygen saturation readings of 100% on 8 l of oxygen. She has a history of hypertension, osteoporosis, and osteoarthritis of her right knee. Her medications include ramipril, naproxen, ranitidine, and a multivitamin. She appears cyanotic, drowsy, and is oriented only to person. Her temperature is 38.6 °C (101.5 °F), pulse is 135/min, respirations are 36/min, and blood pressure is 155/95 mm Hg. Pulse oximetry on room air shows an oxygen saturation of 81%. There are several scattered petechiae on the anterior chest wall. Laboratory studies show a hemoglobin concentration of 10.5 g/dl, a leukocyte count of 9000/mm3 , a platelet count of 145,000/mm3 , and a creatine kinase of 190 U/l. An ECG shows sinus tachycardia. What is the most likely diagnosis?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Causal Reasoning</a:t>
            </a:r>
            <a:endParaRPr/>
          </a:p>
        </p:txBody>
      </p:sp>
      <p:sp>
        <p:nvSpPr>
          <p:cNvPr id="218" name="Google Shape;218;p36"/>
          <p:cNvSpPr txBox="1"/>
          <p:nvPr>
            <p:ph idx="1" type="body"/>
          </p:nvPr>
        </p:nvSpPr>
        <p:spPr>
          <a:xfrm>
            <a:off x="311700" y="4060125"/>
            <a:ext cx="8520600" cy="769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GB" sz="1400">
                <a:solidFill>
                  <a:schemeClr val="dk1"/>
                </a:solidFill>
              </a:rPr>
              <a:t>Directed Acyclic Graph generated by GPT- 4</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highlight>
                  <a:srgbClr val="FFFFFF"/>
                </a:highlight>
              </a:rPr>
              <a:t>GPT-4 used to </a:t>
            </a:r>
            <a:r>
              <a:rPr lang="en-GB" sz="1400">
                <a:solidFill>
                  <a:schemeClr val="dk1"/>
                </a:solidFill>
                <a:highlight>
                  <a:srgbClr val="FFFFFF"/>
                </a:highlight>
              </a:rPr>
              <a:t>predict</a:t>
            </a:r>
            <a:r>
              <a:rPr lang="en-GB" sz="1400">
                <a:solidFill>
                  <a:schemeClr val="dk1"/>
                </a:solidFill>
                <a:highlight>
                  <a:srgbClr val="FFFFFF"/>
                </a:highlight>
              </a:rPr>
              <a:t> the directionality of edges in causal discovery in lung cancer [Naik et al., 2023]</a:t>
            </a:r>
            <a:endParaRPr sz="1400">
              <a:solidFill>
                <a:schemeClr val="dk1"/>
              </a:solidFill>
            </a:endParaRPr>
          </a:p>
        </p:txBody>
      </p:sp>
      <p:pic>
        <p:nvPicPr>
          <p:cNvPr id="219" name="Google Shape;219;p36"/>
          <p:cNvPicPr preferRelativeResize="0"/>
          <p:nvPr/>
        </p:nvPicPr>
        <p:blipFill>
          <a:blip r:embed="rId3">
            <a:alphaModFix/>
          </a:blip>
          <a:stretch>
            <a:fillRect/>
          </a:stretch>
        </p:blipFill>
        <p:spPr>
          <a:xfrm>
            <a:off x="212625" y="941534"/>
            <a:ext cx="8832299" cy="28125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Symbolic Reasoning</a:t>
            </a:r>
            <a:endParaRPr/>
          </a:p>
        </p:txBody>
      </p:sp>
      <p:sp>
        <p:nvSpPr>
          <p:cNvPr id="225" name="Google Shape;225;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36550" lvl="0" marL="457200" rtl="0" algn="l">
              <a:spcBef>
                <a:spcPts val="0"/>
              </a:spcBef>
              <a:spcAft>
                <a:spcPts val="0"/>
              </a:spcAft>
              <a:buClr>
                <a:schemeClr val="dk1"/>
              </a:buClr>
              <a:buSzPts val="1700"/>
              <a:buChar char="●"/>
            </a:pPr>
            <a:r>
              <a:rPr lang="en-GB" sz="1700">
                <a:solidFill>
                  <a:schemeClr val="dk1"/>
                </a:solidFill>
              </a:rPr>
              <a:t>Symbolic AI, als known as “Good old fashioned AI”</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highlight>
                  <a:schemeClr val="lt1"/>
                </a:highlight>
              </a:rPr>
              <a:t>Involves the use of mathematical symbols to represent</a:t>
            </a:r>
            <a:r>
              <a:rPr i="1" lang="en-GB" sz="1700">
                <a:solidFill>
                  <a:schemeClr val="dk1"/>
                </a:solidFill>
                <a:highlight>
                  <a:schemeClr val="lt1"/>
                </a:highlight>
              </a:rPr>
              <a:t> concepts, objects, or relationships</a:t>
            </a:r>
            <a:r>
              <a:rPr lang="en-GB" sz="1700">
                <a:solidFill>
                  <a:schemeClr val="dk1"/>
                </a:solidFill>
                <a:highlight>
                  <a:schemeClr val="lt1"/>
                </a:highlight>
              </a:rPr>
              <a:t> in order to facilitate reasoning.</a:t>
            </a:r>
            <a:endParaRPr sz="1700">
              <a:solidFill>
                <a:schemeClr val="dk1"/>
              </a:solidFill>
              <a:highlight>
                <a:schemeClr val="lt1"/>
              </a:highlight>
            </a:endParaRPr>
          </a:p>
          <a:p>
            <a:pPr indent="-336550" lvl="0" marL="457200" rtl="0" algn="l">
              <a:spcBef>
                <a:spcPts val="0"/>
              </a:spcBef>
              <a:spcAft>
                <a:spcPts val="0"/>
              </a:spcAft>
              <a:buClr>
                <a:schemeClr val="dk1"/>
              </a:buClr>
              <a:buSzPts val="1700"/>
              <a:buChar char="●"/>
            </a:pPr>
            <a:r>
              <a:rPr lang="en-GB" sz="1700">
                <a:solidFill>
                  <a:schemeClr val="dk1"/>
                </a:solidFill>
                <a:highlight>
                  <a:schemeClr val="lt1"/>
                </a:highlight>
              </a:rPr>
              <a:t>Reliance on formal logic, structured representations and underlying knowledge base</a:t>
            </a:r>
            <a:endParaRPr sz="1700">
              <a:solidFill>
                <a:schemeClr val="dk1"/>
              </a:solidFill>
              <a:highlight>
                <a:schemeClr val="lt1"/>
              </a:highlight>
            </a:endParaRPr>
          </a:p>
          <a:p>
            <a:pPr indent="-336550" lvl="0" marL="457200" rtl="0" algn="l">
              <a:spcBef>
                <a:spcPts val="0"/>
              </a:spcBef>
              <a:spcAft>
                <a:spcPts val="0"/>
              </a:spcAft>
              <a:buClr>
                <a:schemeClr val="dk1"/>
              </a:buClr>
              <a:buSzPts val="1700"/>
              <a:buChar char="●"/>
            </a:pPr>
            <a:r>
              <a:rPr b="1" lang="en-GB" sz="1700">
                <a:solidFill>
                  <a:schemeClr val="dk1"/>
                </a:solidFill>
                <a:highlight>
                  <a:schemeClr val="lt1"/>
                </a:highlight>
              </a:rPr>
              <a:t>Knowledge base</a:t>
            </a:r>
            <a:r>
              <a:rPr lang="en-GB" sz="1700">
                <a:solidFill>
                  <a:schemeClr val="dk1"/>
                </a:solidFill>
                <a:highlight>
                  <a:schemeClr val="lt1"/>
                </a:highlight>
              </a:rPr>
              <a:t>: a structured collection of facts, rules and relationships expressed using mathematical symbols</a:t>
            </a:r>
            <a:endParaRPr sz="1700">
              <a:solidFill>
                <a:schemeClr val="dk1"/>
              </a:solidFill>
              <a:highlight>
                <a:schemeClr val="lt1"/>
              </a:highlight>
            </a:endParaRPr>
          </a:p>
          <a:p>
            <a:pPr indent="-336550" lvl="0" marL="457200" rtl="0" algn="l">
              <a:spcBef>
                <a:spcPts val="0"/>
              </a:spcBef>
              <a:spcAft>
                <a:spcPts val="0"/>
              </a:spcAft>
              <a:buClr>
                <a:schemeClr val="dk1"/>
              </a:buClr>
              <a:buSzPts val="1700"/>
              <a:buChar char="●"/>
            </a:pPr>
            <a:r>
              <a:rPr b="1" lang="en-GB" sz="1700">
                <a:solidFill>
                  <a:schemeClr val="dk1"/>
                </a:solidFill>
                <a:highlight>
                  <a:schemeClr val="lt1"/>
                </a:highlight>
              </a:rPr>
              <a:t>Inference Engine</a:t>
            </a:r>
            <a:r>
              <a:rPr lang="en-GB" sz="1700">
                <a:solidFill>
                  <a:schemeClr val="dk1"/>
                </a:solidFill>
                <a:highlight>
                  <a:schemeClr val="lt1"/>
                </a:highlight>
              </a:rPr>
              <a:t> applies </a:t>
            </a:r>
            <a:r>
              <a:rPr lang="en-GB" sz="1700">
                <a:solidFill>
                  <a:schemeClr val="dk1"/>
                </a:solidFill>
                <a:highlight>
                  <a:schemeClr val="lt1"/>
                </a:highlight>
              </a:rPr>
              <a:t>logical rules to the knowledge base to infer new facts or answer queries.</a:t>
            </a:r>
            <a:endParaRPr sz="1700">
              <a:solidFill>
                <a:schemeClr val="dk1"/>
              </a:solidFill>
              <a:highlight>
                <a:schemeClr val="lt1"/>
              </a:highlight>
            </a:endParaRPr>
          </a:p>
          <a:p>
            <a:pPr indent="-336550" lvl="0" marL="457200" rtl="0" algn="l">
              <a:spcBef>
                <a:spcPts val="0"/>
              </a:spcBef>
              <a:spcAft>
                <a:spcPts val="0"/>
              </a:spcAft>
              <a:buClr>
                <a:schemeClr val="dk1"/>
              </a:buClr>
              <a:buSzPts val="1700"/>
              <a:buChar char="●"/>
            </a:pPr>
            <a:r>
              <a:rPr lang="en-GB" sz="1700">
                <a:solidFill>
                  <a:schemeClr val="dk1"/>
                </a:solidFill>
                <a:highlight>
                  <a:schemeClr val="lt1"/>
                </a:highlight>
              </a:rPr>
              <a:t>Key strength is its explainability.</a:t>
            </a:r>
            <a:endParaRPr sz="1700">
              <a:solidFill>
                <a:schemeClr val="dk1"/>
              </a:solidFill>
              <a:highlight>
                <a:schemeClr val="lt1"/>
              </a:highlight>
            </a:endParaRPr>
          </a:p>
          <a:p>
            <a:pPr indent="0" lvl="0" marL="457200" rtl="0" algn="l">
              <a:spcBef>
                <a:spcPts val="1200"/>
              </a:spcBef>
              <a:spcAft>
                <a:spcPts val="1200"/>
              </a:spcAft>
              <a:buNone/>
            </a:pPr>
            <a:r>
              <a:t/>
            </a:r>
            <a:endParaRPr sz="1400">
              <a:solidFill>
                <a:schemeClr val="dk1"/>
              </a:solidFill>
              <a:highlight>
                <a:schemeClr val="lt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Symbolic Reasoning</a:t>
            </a:r>
            <a:endParaRPr/>
          </a:p>
        </p:txBody>
      </p:sp>
      <p:sp>
        <p:nvSpPr>
          <p:cNvPr id="231" name="Google Shape;231;p38"/>
          <p:cNvSpPr txBox="1"/>
          <p:nvPr>
            <p:ph idx="1" type="body"/>
          </p:nvPr>
        </p:nvSpPr>
        <p:spPr>
          <a:xfrm>
            <a:off x="6955875" y="1152475"/>
            <a:ext cx="1876200" cy="3416400"/>
          </a:xfrm>
          <a:prstGeom prst="rect">
            <a:avLst/>
          </a:prstGeom>
        </p:spPr>
        <p:txBody>
          <a:bodyPr anchorCtr="0" anchor="t" bIns="91425" lIns="91425" spcFirstLastPara="1" rIns="91425" wrap="square" tIns="91425">
            <a:normAutofit fontScale="92500"/>
          </a:bodyPr>
          <a:lstStyle/>
          <a:p>
            <a:pPr indent="-328453" lvl="0" marL="457200" rtl="0" algn="l">
              <a:spcBef>
                <a:spcPts val="0"/>
              </a:spcBef>
              <a:spcAft>
                <a:spcPts val="0"/>
              </a:spcAft>
              <a:buClr>
                <a:schemeClr val="dk1"/>
              </a:buClr>
              <a:buSzPct val="100000"/>
              <a:buChar char="●"/>
            </a:pPr>
            <a:r>
              <a:rPr lang="en-GB" sz="1700">
                <a:solidFill>
                  <a:schemeClr val="dk1"/>
                </a:solidFill>
              </a:rPr>
              <a:t>A truth table is a structured mathematical table used to analyze and determine the truth value of logical expressions or statement.</a:t>
            </a:r>
            <a:endParaRPr sz="1700"/>
          </a:p>
        </p:txBody>
      </p:sp>
      <p:pic>
        <p:nvPicPr>
          <p:cNvPr id="232" name="Google Shape;232;p38"/>
          <p:cNvPicPr preferRelativeResize="0"/>
          <p:nvPr/>
        </p:nvPicPr>
        <p:blipFill>
          <a:blip r:embed="rId3">
            <a:alphaModFix/>
          </a:blip>
          <a:stretch>
            <a:fillRect/>
          </a:stretch>
        </p:blipFill>
        <p:spPr>
          <a:xfrm>
            <a:off x="311700" y="1152473"/>
            <a:ext cx="6429376" cy="3253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Symbolic Reasoning</a:t>
            </a:r>
            <a:endParaRPr/>
          </a:p>
        </p:txBody>
      </p:sp>
      <p:sp>
        <p:nvSpPr>
          <p:cNvPr id="238" name="Google Shape;238;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6550" lvl="0" marL="457200" rtl="0" algn="l">
              <a:spcBef>
                <a:spcPts val="1200"/>
              </a:spcBef>
              <a:spcAft>
                <a:spcPts val="0"/>
              </a:spcAft>
              <a:buClr>
                <a:schemeClr val="dk1"/>
              </a:buClr>
              <a:buSzPts val="1700"/>
              <a:buChar char="-"/>
            </a:pPr>
            <a:r>
              <a:rPr b="1" lang="en-GB" sz="1700">
                <a:solidFill>
                  <a:schemeClr val="dk1"/>
                </a:solidFill>
                <a:highlight>
                  <a:schemeClr val="lt1"/>
                </a:highlight>
              </a:rPr>
              <a:t>MYCIN System [William,1978]</a:t>
            </a:r>
            <a:endParaRPr b="1" sz="1700">
              <a:solidFill>
                <a:schemeClr val="dk1"/>
              </a:solidFill>
              <a:highlight>
                <a:schemeClr val="lt1"/>
              </a:highlight>
            </a:endParaRPr>
          </a:p>
          <a:p>
            <a:pPr indent="-336550" lvl="1" marL="914400" rtl="0" algn="l">
              <a:spcBef>
                <a:spcPts val="0"/>
              </a:spcBef>
              <a:spcAft>
                <a:spcPts val="0"/>
              </a:spcAft>
              <a:buClr>
                <a:schemeClr val="dk1"/>
              </a:buClr>
              <a:buSzPts val="1700"/>
              <a:buChar char="-"/>
            </a:pPr>
            <a:r>
              <a:rPr lang="en-GB" sz="1700">
                <a:solidFill>
                  <a:schemeClr val="dk1"/>
                </a:solidFill>
                <a:highlight>
                  <a:schemeClr val="lt1"/>
                </a:highlight>
              </a:rPr>
              <a:t>An early example of a symbolic reasoning AI developed in the 1970s for diagnosing bacterial infections.</a:t>
            </a:r>
            <a:endParaRPr sz="1700">
              <a:solidFill>
                <a:schemeClr val="dk1"/>
              </a:solidFill>
              <a:highlight>
                <a:schemeClr val="lt1"/>
              </a:highlight>
            </a:endParaRPr>
          </a:p>
          <a:p>
            <a:pPr indent="-336550" lvl="1" marL="914400" rtl="0" algn="l">
              <a:spcBef>
                <a:spcPts val="0"/>
              </a:spcBef>
              <a:spcAft>
                <a:spcPts val="0"/>
              </a:spcAft>
              <a:buClr>
                <a:schemeClr val="dk1"/>
              </a:buClr>
              <a:buSzPts val="1700"/>
              <a:buChar char="-"/>
            </a:pPr>
            <a:r>
              <a:rPr lang="en-GB" sz="1700">
                <a:solidFill>
                  <a:schemeClr val="dk1"/>
                </a:solidFill>
                <a:highlight>
                  <a:schemeClr val="lt1"/>
                </a:highlight>
              </a:rPr>
              <a:t>IF:THEN Rule-based (450 expert rules) that encode clinical decision criteria; acquired from medical experts</a:t>
            </a:r>
            <a:endParaRPr sz="1700">
              <a:solidFill>
                <a:schemeClr val="dk1"/>
              </a:solidFill>
              <a:highlight>
                <a:schemeClr val="lt1"/>
              </a:highlight>
            </a:endParaRPr>
          </a:p>
          <a:p>
            <a:pPr indent="-336550" lvl="1" marL="914400" rtl="0" algn="l">
              <a:spcBef>
                <a:spcPts val="0"/>
              </a:spcBef>
              <a:spcAft>
                <a:spcPts val="0"/>
              </a:spcAft>
              <a:buClr>
                <a:schemeClr val="dk1"/>
              </a:buClr>
              <a:buSzPts val="1700"/>
              <a:buChar char="-"/>
            </a:pPr>
            <a:r>
              <a:rPr lang="en-GB" sz="1700">
                <a:solidFill>
                  <a:schemeClr val="dk1"/>
                </a:solidFill>
              </a:rPr>
              <a:t>Backwards Chaining Reasoning: MYCIN used a goal-directed approach (backward chaining) to inference, working backward from possible diagnoses to check for supporting evidence in the patient's data</a:t>
            </a:r>
            <a:endParaRPr sz="1700">
              <a:solidFill>
                <a:schemeClr val="dk1"/>
              </a:solidFill>
              <a:highlight>
                <a:schemeClr val="lt1"/>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MYCIN</a:t>
            </a:r>
            <a:endParaRPr/>
          </a:p>
        </p:txBody>
      </p:sp>
      <p:pic>
        <p:nvPicPr>
          <p:cNvPr id="244" name="Google Shape;244;p40"/>
          <p:cNvPicPr preferRelativeResize="0"/>
          <p:nvPr/>
        </p:nvPicPr>
        <p:blipFill>
          <a:blip r:embed="rId3">
            <a:alphaModFix/>
          </a:blip>
          <a:stretch>
            <a:fillRect/>
          </a:stretch>
        </p:blipFill>
        <p:spPr>
          <a:xfrm>
            <a:off x="1766350" y="1017725"/>
            <a:ext cx="4427028" cy="3903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Neurosymbolic AI</a:t>
            </a:r>
            <a:endParaRPr/>
          </a:p>
        </p:txBody>
      </p:sp>
      <p:sp>
        <p:nvSpPr>
          <p:cNvPr id="250" name="Google Shape;250;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GB">
                <a:solidFill>
                  <a:schemeClr val="dk1"/>
                </a:solidFill>
              </a:rPr>
              <a:t>Combining the strengths of </a:t>
            </a:r>
            <a:r>
              <a:rPr lang="en-GB">
                <a:solidFill>
                  <a:schemeClr val="dk1"/>
                </a:solidFill>
              </a:rPr>
              <a:t>Symbolic AI + Neural Network AI [Sheth et al., 2023]</a:t>
            </a:r>
            <a:endParaRPr>
              <a:solidFill>
                <a:schemeClr val="dk1"/>
              </a:solidFill>
            </a:endParaRPr>
          </a:p>
        </p:txBody>
      </p:sp>
      <p:pic>
        <p:nvPicPr>
          <p:cNvPr id="251" name="Google Shape;251;p41"/>
          <p:cNvPicPr preferRelativeResize="0"/>
          <p:nvPr/>
        </p:nvPicPr>
        <p:blipFill>
          <a:blip r:embed="rId3">
            <a:alphaModFix/>
          </a:blip>
          <a:stretch>
            <a:fillRect/>
          </a:stretch>
        </p:blipFill>
        <p:spPr>
          <a:xfrm>
            <a:off x="383300" y="2180138"/>
            <a:ext cx="8248650" cy="2581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Primer: Knowledge Graphs</a:t>
            </a:r>
            <a:endParaRPr/>
          </a:p>
        </p:txBody>
      </p:sp>
      <p:sp>
        <p:nvSpPr>
          <p:cNvPr id="257" name="Google Shape;257;p42"/>
          <p:cNvSpPr txBox="1"/>
          <p:nvPr>
            <p:ph idx="1" type="body"/>
          </p:nvPr>
        </p:nvSpPr>
        <p:spPr>
          <a:xfrm>
            <a:off x="311700" y="1152475"/>
            <a:ext cx="4588800" cy="3636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GB" sz="1900">
                <a:solidFill>
                  <a:schemeClr val="dk1"/>
                </a:solidFill>
              </a:rPr>
              <a:t>What is a Knowledge Graph? [Hogan et al., 2021]</a:t>
            </a:r>
            <a:endParaRPr sz="1900">
              <a:solidFill>
                <a:schemeClr val="dk1"/>
              </a:solidFill>
            </a:endParaRPr>
          </a:p>
          <a:p>
            <a:pPr indent="-322103" lvl="0" marL="457200" rtl="0" algn="l">
              <a:spcBef>
                <a:spcPts val="1200"/>
              </a:spcBef>
              <a:spcAft>
                <a:spcPts val="0"/>
              </a:spcAft>
              <a:buClr>
                <a:schemeClr val="dk1"/>
              </a:buClr>
              <a:buSzPct val="100000"/>
              <a:buChar char="●"/>
            </a:pPr>
            <a:r>
              <a:rPr lang="en-GB" sz="1900">
                <a:solidFill>
                  <a:schemeClr val="dk1"/>
                </a:solidFill>
              </a:rPr>
              <a:t>A </a:t>
            </a:r>
            <a:r>
              <a:rPr b="1" lang="en-GB" sz="1900">
                <a:solidFill>
                  <a:schemeClr val="dk1"/>
                </a:solidFill>
              </a:rPr>
              <a:t>graph-based data structure</a:t>
            </a:r>
            <a:r>
              <a:rPr lang="en-GB" sz="1900">
                <a:solidFill>
                  <a:schemeClr val="dk1"/>
                </a:solidFill>
              </a:rPr>
              <a:t> that represents knowledge as </a:t>
            </a:r>
            <a:r>
              <a:rPr b="1" lang="en-GB" sz="1900">
                <a:solidFill>
                  <a:schemeClr val="dk1"/>
                </a:solidFill>
              </a:rPr>
              <a:t>nodes</a:t>
            </a:r>
            <a:r>
              <a:rPr lang="en-GB" sz="1900">
                <a:solidFill>
                  <a:schemeClr val="dk1"/>
                </a:solidFill>
              </a:rPr>
              <a:t> (entities) and </a:t>
            </a:r>
            <a:r>
              <a:rPr b="1" lang="en-GB" sz="1900">
                <a:solidFill>
                  <a:schemeClr val="dk1"/>
                </a:solidFill>
              </a:rPr>
              <a:t>edges</a:t>
            </a:r>
            <a:r>
              <a:rPr lang="en-GB" sz="1900">
                <a:solidFill>
                  <a:schemeClr val="dk1"/>
                </a:solidFill>
              </a:rPr>
              <a:t> (relationships).</a:t>
            </a:r>
            <a:br>
              <a:rPr lang="en-GB" sz="1900">
                <a:solidFill>
                  <a:schemeClr val="dk1"/>
                </a:solidFill>
              </a:rPr>
            </a:br>
            <a:endParaRPr sz="1900">
              <a:solidFill>
                <a:schemeClr val="dk1"/>
              </a:solidFill>
            </a:endParaRPr>
          </a:p>
          <a:p>
            <a:pPr indent="-322103" lvl="0" marL="457200" rtl="0" algn="l">
              <a:spcBef>
                <a:spcPts val="0"/>
              </a:spcBef>
              <a:spcAft>
                <a:spcPts val="0"/>
              </a:spcAft>
              <a:buClr>
                <a:schemeClr val="dk1"/>
              </a:buClr>
              <a:buSzPct val="100000"/>
              <a:buChar char="●"/>
            </a:pPr>
            <a:r>
              <a:rPr b="1" lang="en-GB" sz="1900">
                <a:solidFill>
                  <a:schemeClr val="dk1"/>
                </a:solidFill>
              </a:rPr>
              <a:t>Nodes</a:t>
            </a:r>
            <a:r>
              <a:rPr lang="en-GB" sz="1900">
                <a:solidFill>
                  <a:schemeClr val="dk1"/>
                </a:solidFill>
              </a:rPr>
              <a:t> = real-world entities (e.g., diseases, drugs, people, locations).</a:t>
            </a:r>
            <a:br>
              <a:rPr lang="en-GB" sz="1900">
                <a:solidFill>
                  <a:schemeClr val="dk1"/>
                </a:solidFill>
              </a:rPr>
            </a:br>
            <a:endParaRPr sz="1900">
              <a:solidFill>
                <a:schemeClr val="dk1"/>
              </a:solidFill>
            </a:endParaRPr>
          </a:p>
          <a:p>
            <a:pPr indent="-322103" lvl="0" marL="457200" rtl="0" algn="l">
              <a:spcBef>
                <a:spcPts val="0"/>
              </a:spcBef>
              <a:spcAft>
                <a:spcPts val="0"/>
              </a:spcAft>
              <a:buClr>
                <a:schemeClr val="dk1"/>
              </a:buClr>
              <a:buSzPct val="100000"/>
              <a:buChar char="●"/>
            </a:pPr>
            <a:r>
              <a:rPr b="1" lang="en-GB" sz="1900">
                <a:solidFill>
                  <a:schemeClr val="dk1"/>
                </a:solidFill>
              </a:rPr>
              <a:t>Edges</a:t>
            </a:r>
            <a:r>
              <a:rPr lang="en-GB" sz="1900">
                <a:solidFill>
                  <a:schemeClr val="dk1"/>
                </a:solidFill>
              </a:rPr>
              <a:t> = semantic relationships (e.g., </a:t>
            </a:r>
            <a:r>
              <a:rPr i="1" lang="en-GB" sz="1900">
                <a:solidFill>
                  <a:schemeClr val="dk1"/>
                </a:solidFill>
              </a:rPr>
              <a:t>treats</a:t>
            </a:r>
            <a:r>
              <a:rPr lang="en-GB" sz="1900">
                <a:solidFill>
                  <a:schemeClr val="dk1"/>
                </a:solidFill>
              </a:rPr>
              <a:t>, </a:t>
            </a:r>
            <a:r>
              <a:rPr i="1" lang="en-GB" sz="1900">
                <a:solidFill>
                  <a:schemeClr val="dk1"/>
                </a:solidFill>
              </a:rPr>
              <a:t>belongs to</a:t>
            </a:r>
            <a:r>
              <a:rPr lang="en-GB" sz="1900">
                <a:solidFill>
                  <a:schemeClr val="dk1"/>
                </a:solidFill>
              </a:rPr>
              <a:t>, </a:t>
            </a:r>
            <a:r>
              <a:rPr i="1" lang="en-GB" sz="1900">
                <a:solidFill>
                  <a:schemeClr val="dk1"/>
                </a:solidFill>
              </a:rPr>
              <a:t>causes</a:t>
            </a:r>
            <a:r>
              <a:rPr lang="en-GB" sz="1900">
                <a:solidFill>
                  <a:schemeClr val="dk1"/>
                </a:solidFill>
              </a:rPr>
              <a:t>).</a:t>
            </a:r>
            <a:br>
              <a:rPr lang="en-GB" sz="1900">
                <a:solidFill>
                  <a:schemeClr val="dk1"/>
                </a:solidFill>
              </a:rPr>
            </a:br>
            <a:endParaRPr sz="1900">
              <a:solidFill>
                <a:schemeClr val="dk1"/>
              </a:solidFill>
            </a:endParaRPr>
          </a:p>
          <a:p>
            <a:pPr indent="-322103" lvl="0" marL="457200" rtl="0" algn="l">
              <a:spcBef>
                <a:spcPts val="0"/>
              </a:spcBef>
              <a:spcAft>
                <a:spcPts val="0"/>
              </a:spcAft>
              <a:buClr>
                <a:schemeClr val="dk1"/>
              </a:buClr>
              <a:buSzPct val="100000"/>
              <a:buChar char="●"/>
            </a:pPr>
            <a:r>
              <a:rPr lang="en-GB" sz="1900">
                <a:solidFill>
                  <a:schemeClr val="dk1"/>
                </a:solidFill>
              </a:rPr>
              <a:t>Enables </a:t>
            </a:r>
            <a:r>
              <a:rPr b="1" lang="en-GB" sz="1900">
                <a:solidFill>
                  <a:schemeClr val="dk1"/>
                </a:solidFill>
              </a:rPr>
              <a:t>machine-readable, structured understanding</a:t>
            </a:r>
            <a:r>
              <a:rPr lang="en-GB" sz="1900">
                <a:solidFill>
                  <a:schemeClr val="dk1"/>
                </a:solidFill>
              </a:rPr>
              <a:t> of complex domains.</a:t>
            </a:r>
            <a:endParaRPr sz="1900">
              <a:solidFill>
                <a:schemeClr val="dk1"/>
              </a:solidFill>
            </a:endParaRPr>
          </a:p>
          <a:p>
            <a:pPr indent="0" lvl="0" marL="0" rtl="0" algn="l">
              <a:spcBef>
                <a:spcPts val="1200"/>
              </a:spcBef>
              <a:spcAft>
                <a:spcPts val="1200"/>
              </a:spcAft>
              <a:buNone/>
            </a:pPr>
            <a:r>
              <a:t/>
            </a:r>
            <a:endParaRPr/>
          </a:p>
        </p:txBody>
      </p:sp>
      <p:pic>
        <p:nvPicPr>
          <p:cNvPr id="258" name="Google Shape;258;p42"/>
          <p:cNvPicPr preferRelativeResize="0"/>
          <p:nvPr/>
        </p:nvPicPr>
        <p:blipFill>
          <a:blip r:embed="rId3">
            <a:alphaModFix/>
          </a:blip>
          <a:stretch>
            <a:fillRect/>
          </a:stretch>
        </p:blipFill>
        <p:spPr>
          <a:xfrm>
            <a:off x="4807692" y="1243600"/>
            <a:ext cx="4105607" cy="3039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type="title"/>
          </p:nvPr>
        </p:nvSpPr>
        <p:spPr>
          <a:xfrm>
            <a:off x="311700" y="445025"/>
            <a:ext cx="8520600" cy="60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Neurosymbolic AI Example: DR.KNOWS </a:t>
            </a:r>
            <a:endParaRPr/>
          </a:p>
        </p:txBody>
      </p:sp>
      <p:sp>
        <p:nvSpPr>
          <p:cNvPr id="264" name="Google Shape;264;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5" name="Google Shape;265;p43"/>
          <p:cNvPicPr preferRelativeResize="0"/>
          <p:nvPr/>
        </p:nvPicPr>
        <p:blipFill>
          <a:blip r:embed="rId3">
            <a:alphaModFix/>
          </a:blip>
          <a:stretch>
            <a:fillRect/>
          </a:stretch>
        </p:blipFill>
        <p:spPr>
          <a:xfrm>
            <a:off x="311700" y="909276"/>
            <a:ext cx="7958625" cy="4154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GB">
                <a:latin typeface="Arial"/>
                <a:ea typeface="Arial"/>
                <a:cs typeface="Arial"/>
                <a:sym typeface="Arial"/>
              </a:rPr>
              <a:t>My journey so far</a:t>
            </a:r>
            <a:endParaRPr>
              <a:latin typeface="Arial"/>
              <a:ea typeface="Arial"/>
              <a:cs typeface="Arial"/>
              <a:sym typeface="Arial"/>
            </a:endParaRPr>
          </a:p>
        </p:txBody>
      </p:sp>
      <p:pic>
        <p:nvPicPr>
          <p:cNvPr id="136" name="Google Shape;136;p26"/>
          <p:cNvPicPr preferRelativeResize="0"/>
          <p:nvPr>
            <p:ph idx="1" type="body"/>
          </p:nvPr>
        </p:nvPicPr>
        <p:blipFill rotWithShape="1">
          <a:blip r:embed="rId3">
            <a:alphaModFix/>
          </a:blip>
          <a:srcRect b="0" l="0" r="0" t="0"/>
          <a:stretch/>
        </p:blipFill>
        <p:spPr>
          <a:xfrm>
            <a:off x="628650" y="1713567"/>
            <a:ext cx="7886700" cy="2574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500">
                <a:solidFill>
                  <a:srgbClr val="000000"/>
                </a:solidFill>
              </a:rPr>
              <a:t>DR.KNOWS</a:t>
            </a:r>
            <a:endParaRPr sz="2500"/>
          </a:p>
        </p:txBody>
      </p:sp>
      <p:sp>
        <p:nvSpPr>
          <p:cNvPr id="271" name="Google Shape;271;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00">
                <a:solidFill>
                  <a:schemeClr val="dk1"/>
                </a:solidFill>
              </a:rPr>
              <a:t>DR.KNOWS, a graph model identifies and extracts the most relevant knowledge trajectories about the pathology of a certain disease from the UMLS Knowledge Graph. [Gao et al., 2023]</a:t>
            </a:r>
            <a:endParaRPr sz="1500">
              <a:solidFill>
                <a:schemeClr val="dk1"/>
              </a:solidFill>
            </a:endParaRPr>
          </a:p>
        </p:txBody>
      </p:sp>
      <p:pic>
        <p:nvPicPr>
          <p:cNvPr id="272" name="Google Shape;272;p44"/>
          <p:cNvPicPr preferRelativeResize="0"/>
          <p:nvPr/>
        </p:nvPicPr>
        <p:blipFill>
          <a:blip r:embed="rId3">
            <a:alphaModFix/>
          </a:blip>
          <a:stretch>
            <a:fillRect/>
          </a:stretch>
        </p:blipFill>
        <p:spPr>
          <a:xfrm>
            <a:off x="1433875" y="1927150"/>
            <a:ext cx="5959074" cy="29389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Neurosymbolic AI Example</a:t>
            </a:r>
            <a:endParaRPr/>
          </a:p>
        </p:txBody>
      </p:sp>
      <p:sp>
        <p:nvSpPr>
          <p:cNvPr id="278" name="Google Shape;278;p45"/>
          <p:cNvSpPr txBox="1"/>
          <p:nvPr>
            <p:ph idx="1" type="body"/>
          </p:nvPr>
        </p:nvSpPr>
        <p:spPr>
          <a:xfrm>
            <a:off x="7059875" y="914375"/>
            <a:ext cx="1850100" cy="397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1"/>
                </a:solidFill>
              </a:rPr>
              <a:t>Generator LLM</a:t>
            </a:r>
            <a:r>
              <a:rPr lang="en-GB" sz="800">
                <a:solidFill>
                  <a:schemeClr val="dk1"/>
                </a:solidFill>
              </a:rPr>
              <a:t>: Proposes candidate clinical decisions with justifying arguments using a predefined </a:t>
            </a:r>
            <a:r>
              <a:rPr i="1" lang="en-GB" sz="800">
                <a:solidFill>
                  <a:schemeClr val="dk1"/>
                </a:solidFill>
              </a:rPr>
              <a:t>Argumentation Scheme for Clinical Discussion (ASCD)</a:t>
            </a:r>
            <a:r>
              <a:rPr lang="en-GB" sz="800">
                <a:solidFill>
                  <a:schemeClr val="dk1"/>
                </a:solidFill>
              </a:rPr>
              <a:t>.</a:t>
            </a:r>
            <a:br>
              <a:rPr lang="en-GB" sz="800">
                <a:solidFill>
                  <a:schemeClr val="dk1"/>
                </a:solidFill>
              </a:rPr>
            </a:br>
            <a:endParaRPr sz="800">
              <a:solidFill>
                <a:schemeClr val="dk1"/>
              </a:solidFill>
            </a:endParaRPr>
          </a:p>
          <a:p>
            <a:pPr indent="0" lvl="0" marL="0" rtl="0" algn="l">
              <a:spcBef>
                <a:spcPts val="1200"/>
              </a:spcBef>
              <a:spcAft>
                <a:spcPts val="0"/>
              </a:spcAft>
              <a:buNone/>
            </a:pPr>
            <a:r>
              <a:rPr b="1" lang="en-GB" sz="800">
                <a:solidFill>
                  <a:schemeClr val="dk1"/>
                </a:solidFill>
              </a:rPr>
              <a:t>Verifier LLM</a:t>
            </a:r>
            <a:r>
              <a:rPr lang="en-GB" sz="800">
                <a:solidFill>
                  <a:schemeClr val="dk1"/>
                </a:solidFill>
              </a:rPr>
              <a:t>: Critically evaluates arguments using </a:t>
            </a:r>
            <a:r>
              <a:rPr i="1" lang="en-GB" sz="800">
                <a:solidFill>
                  <a:schemeClr val="dk1"/>
                </a:solidFill>
              </a:rPr>
              <a:t>Critical Questions (CQs)</a:t>
            </a:r>
            <a:r>
              <a:rPr lang="en-GB" sz="800">
                <a:solidFill>
                  <a:schemeClr val="dk1"/>
                </a:solidFill>
              </a:rPr>
              <a:t> from the ASCD and generates counter-arguments if needed.</a:t>
            </a:r>
            <a:endParaRPr sz="800">
              <a:solidFill>
                <a:schemeClr val="dk1"/>
              </a:solidFill>
            </a:endParaRPr>
          </a:p>
          <a:p>
            <a:pPr indent="0" lvl="0" marL="0" rtl="0" algn="l">
              <a:spcBef>
                <a:spcPts val="1200"/>
              </a:spcBef>
              <a:spcAft>
                <a:spcPts val="0"/>
              </a:spcAft>
              <a:buNone/>
            </a:pPr>
            <a:r>
              <a:rPr b="1" lang="en-GB" sz="800">
                <a:solidFill>
                  <a:schemeClr val="dk1"/>
                </a:solidFill>
              </a:rPr>
              <a:t>Generator and Verifier</a:t>
            </a:r>
            <a:r>
              <a:rPr lang="en-GB" sz="800">
                <a:solidFill>
                  <a:schemeClr val="dk1"/>
                </a:solidFill>
              </a:rPr>
              <a:t> engage in recursive debate.</a:t>
            </a:r>
            <a:endParaRPr sz="800">
              <a:solidFill>
                <a:schemeClr val="dk1"/>
              </a:solidFill>
            </a:endParaRPr>
          </a:p>
          <a:p>
            <a:pPr indent="0" lvl="0" marL="0" rtl="0" algn="l">
              <a:spcBef>
                <a:spcPts val="1200"/>
              </a:spcBef>
              <a:spcAft>
                <a:spcPts val="0"/>
              </a:spcAft>
              <a:buNone/>
            </a:pPr>
            <a:r>
              <a:rPr lang="en-GB" sz="800">
                <a:solidFill>
                  <a:schemeClr val="dk1"/>
                </a:solidFill>
              </a:rPr>
              <a:t>Constructs a </a:t>
            </a:r>
            <a:r>
              <a:rPr b="1" lang="en-GB" sz="800">
                <a:solidFill>
                  <a:schemeClr val="dk1"/>
                </a:solidFill>
              </a:rPr>
              <a:t>directed graph</a:t>
            </a:r>
            <a:r>
              <a:rPr lang="en-GB" sz="800">
                <a:solidFill>
                  <a:schemeClr val="dk1"/>
                </a:solidFill>
              </a:rPr>
              <a:t> to represent the structure of these arguments and their contradictions.</a:t>
            </a:r>
            <a:br>
              <a:rPr lang="en-GB" sz="800">
                <a:solidFill>
                  <a:schemeClr val="dk1"/>
                </a:solidFill>
              </a:rPr>
            </a:br>
            <a:endParaRPr sz="800">
              <a:solidFill>
                <a:schemeClr val="dk1"/>
              </a:solidFill>
            </a:endParaRPr>
          </a:p>
          <a:p>
            <a:pPr indent="0" lvl="0" marL="0" rtl="0" algn="l">
              <a:spcBef>
                <a:spcPts val="1200"/>
              </a:spcBef>
              <a:spcAft>
                <a:spcPts val="1200"/>
              </a:spcAft>
              <a:buNone/>
            </a:pPr>
            <a:r>
              <a:rPr lang="en-GB" sz="800">
                <a:solidFill>
                  <a:schemeClr val="dk1"/>
                </a:solidFill>
              </a:rPr>
              <a:t>Applies a </a:t>
            </a:r>
            <a:r>
              <a:rPr b="1" lang="en-GB" sz="800">
                <a:solidFill>
                  <a:schemeClr val="dk1"/>
                </a:solidFill>
              </a:rPr>
              <a:t>symbolic solver</a:t>
            </a:r>
            <a:r>
              <a:rPr lang="en-GB" sz="800">
                <a:solidFill>
                  <a:schemeClr val="dk1"/>
                </a:solidFill>
              </a:rPr>
              <a:t> to identify the most </a:t>
            </a:r>
            <a:r>
              <a:rPr b="1" lang="en-GB" sz="800">
                <a:solidFill>
                  <a:schemeClr val="dk1"/>
                </a:solidFill>
              </a:rPr>
              <a:t>rational and coherent argument chain</a:t>
            </a:r>
            <a:r>
              <a:rPr lang="en-GB" sz="800">
                <a:solidFill>
                  <a:schemeClr val="dk1"/>
                </a:solidFill>
              </a:rPr>
              <a:t> for decision support. [Hong et al., 2024]</a:t>
            </a:r>
            <a:endParaRPr sz="800">
              <a:solidFill>
                <a:schemeClr val="dk1"/>
              </a:solidFill>
            </a:endParaRPr>
          </a:p>
        </p:txBody>
      </p:sp>
      <p:pic>
        <p:nvPicPr>
          <p:cNvPr id="279" name="Google Shape;279;p45"/>
          <p:cNvPicPr preferRelativeResize="0"/>
          <p:nvPr/>
        </p:nvPicPr>
        <p:blipFill>
          <a:blip r:embed="rId3">
            <a:alphaModFix/>
          </a:blip>
          <a:stretch>
            <a:fillRect/>
          </a:stretch>
        </p:blipFill>
        <p:spPr>
          <a:xfrm>
            <a:off x="202475" y="914375"/>
            <a:ext cx="6699199" cy="4043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Reasoning T</a:t>
            </a:r>
            <a:r>
              <a:rPr lang="en-GB"/>
              <a:t>rends in Existing Medical LLMs</a:t>
            </a:r>
            <a:endParaRPr/>
          </a:p>
        </p:txBody>
      </p:sp>
      <p:sp>
        <p:nvSpPr>
          <p:cNvPr id="285" name="Google Shape;285;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GB">
                <a:solidFill>
                  <a:schemeClr val="dk1"/>
                </a:solidFill>
              </a:rPr>
              <a:t>Common usage of general-purpose LLMs (e.g., GPT, LLaMA)</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Lots of methods derived from variants of Chain-of-Thought, sometimes complemented with few-shot learning.</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T</a:t>
            </a:r>
            <a:r>
              <a:rPr lang="en-GB">
                <a:solidFill>
                  <a:schemeClr val="dk1"/>
                </a:solidFill>
              </a:rPr>
              <a:t>raining datasets used vary widely in both </a:t>
            </a:r>
            <a:r>
              <a:rPr i="1" lang="en-GB">
                <a:solidFill>
                  <a:schemeClr val="dk1"/>
                </a:solidFill>
              </a:rPr>
              <a:t>scope and size</a:t>
            </a:r>
            <a:r>
              <a:rPr lang="en-GB">
                <a:solidFill>
                  <a:schemeClr val="dk1"/>
                </a:solidFill>
              </a:rPr>
              <a:t>, ranging across many different medical conditions, source material and between hundreds to thousands of samples.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Neurosymbolic and causal reasoning are less common than logical reasoning.</a:t>
            </a:r>
            <a:endParaRPr>
              <a:solidFill>
                <a:schemeClr val="dk1"/>
              </a:solidFill>
            </a:endParaRPr>
          </a:p>
          <a:p>
            <a:pPr indent="0" lvl="0" marL="45720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Reasoning Trends in Existing Medical LLMs</a:t>
            </a:r>
            <a:endParaRPr/>
          </a:p>
        </p:txBody>
      </p:sp>
      <p:sp>
        <p:nvSpPr>
          <p:cNvPr id="291" name="Google Shape;291;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Char char="●"/>
            </a:pPr>
            <a:r>
              <a:rPr lang="en-GB" sz="1500">
                <a:solidFill>
                  <a:schemeClr val="dk1"/>
                </a:solidFill>
              </a:rPr>
              <a:t>Causal reasoning examples have a limited scope - such as determining the direction of causality between variable pairs</a:t>
            </a:r>
            <a:endParaRPr sz="1500">
              <a:solidFill>
                <a:schemeClr val="dk1"/>
              </a:solidFill>
            </a:endParaRPr>
          </a:p>
          <a:p>
            <a:pPr indent="-323850" lvl="0" marL="457200" rtl="0" algn="l">
              <a:spcBef>
                <a:spcPts val="0"/>
              </a:spcBef>
              <a:spcAft>
                <a:spcPts val="0"/>
              </a:spcAft>
              <a:buClr>
                <a:schemeClr val="dk1"/>
              </a:buClr>
              <a:buSzPts val="1500"/>
              <a:buChar char="●"/>
            </a:pPr>
            <a:r>
              <a:rPr lang="en-GB" sz="1500">
                <a:solidFill>
                  <a:schemeClr val="dk1"/>
                </a:solidFill>
              </a:rPr>
              <a:t>Their performance in more open-ended or nuanced causal inference remains unexplored. </a:t>
            </a:r>
            <a:endParaRPr sz="1500">
              <a:solidFill>
                <a:schemeClr val="dk1"/>
              </a:solidFill>
            </a:endParaRPr>
          </a:p>
          <a:p>
            <a:pPr indent="0" lvl="0" marL="0" rtl="0" algn="l">
              <a:spcBef>
                <a:spcPts val="1200"/>
              </a:spcBef>
              <a:spcAft>
                <a:spcPts val="1200"/>
              </a:spcAft>
              <a:buNone/>
            </a:pPr>
            <a:r>
              <a:t/>
            </a:r>
            <a:endParaRPr/>
          </a:p>
        </p:txBody>
      </p:sp>
      <p:pic>
        <p:nvPicPr>
          <p:cNvPr id="292" name="Google Shape;292;p47"/>
          <p:cNvPicPr preferRelativeResize="0"/>
          <p:nvPr/>
        </p:nvPicPr>
        <p:blipFill>
          <a:blip r:embed="rId3">
            <a:alphaModFix/>
          </a:blip>
          <a:stretch>
            <a:fillRect/>
          </a:stretch>
        </p:blipFill>
        <p:spPr>
          <a:xfrm>
            <a:off x="155850" y="2168909"/>
            <a:ext cx="8832299" cy="28125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Reasoning Trends in Existing Medical LLMs</a:t>
            </a:r>
            <a:endParaRPr/>
          </a:p>
        </p:txBody>
      </p:sp>
      <p:sp>
        <p:nvSpPr>
          <p:cNvPr id="298" name="Google Shape;298;p48"/>
          <p:cNvSpPr txBox="1"/>
          <p:nvPr>
            <p:ph idx="1" type="body"/>
          </p:nvPr>
        </p:nvSpPr>
        <p:spPr>
          <a:xfrm>
            <a:off x="311700" y="1152475"/>
            <a:ext cx="45807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GB">
                <a:solidFill>
                  <a:schemeClr val="dk1"/>
                </a:solidFill>
              </a:rPr>
              <a:t>Multi-agent LLM systems</a:t>
            </a:r>
            <a:endParaRPr b="1">
              <a:solidFill>
                <a:schemeClr val="dk1"/>
              </a:solidFill>
            </a:endParaRPr>
          </a:p>
          <a:p>
            <a:pPr indent="-334327" lvl="0" marL="457200" rtl="0" algn="l">
              <a:spcBef>
                <a:spcPts val="1200"/>
              </a:spcBef>
              <a:spcAft>
                <a:spcPts val="0"/>
              </a:spcAft>
              <a:buClr>
                <a:schemeClr val="dk1"/>
              </a:buClr>
              <a:buSzPct val="100000"/>
              <a:buChar char="●"/>
            </a:pPr>
            <a:r>
              <a:rPr lang="en-GB">
                <a:solidFill>
                  <a:schemeClr val="dk1"/>
                </a:solidFill>
              </a:rPr>
              <a:t>LLMs can play a different roles via Prompt Engineering  </a:t>
            </a:r>
            <a:endParaRPr>
              <a:solidFill>
                <a:schemeClr val="dk1"/>
              </a:solidFill>
            </a:endParaRPr>
          </a:p>
          <a:p>
            <a:pPr indent="-334327" lvl="0" marL="457200" rtl="0" algn="l">
              <a:spcBef>
                <a:spcPts val="0"/>
              </a:spcBef>
              <a:spcAft>
                <a:spcPts val="0"/>
              </a:spcAft>
              <a:buClr>
                <a:schemeClr val="dk1"/>
              </a:buClr>
              <a:buSzPct val="100000"/>
              <a:buChar char="●"/>
            </a:pPr>
            <a:r>
              <a:rPr lang="en-GB">
                <a:solidFill>
                  <a:schemeClr val="dk1"/>
                </a:solidFill>
              </a:rPr>
              <a:t>Often utilise Retrieval Augmented Generation</a:t>
            </a:r>
            <a:endParaRPr>
              <a:solidFill>
                <a:schemeClr val="dk1"/>
              </a:solidFill>
            </a:endParaRPr>
          </a:p>
          <a:p>
            <a:pPr indent="-334327" lvl="0" marL="457200" rtl="0" algn="l">
              <a:spcBef>
                <a:spcPts val="0"/>
              </a:spcBef>
              <a:spcAft>
                <a:spcPts val="0"/>
              </a:spcAft>
              <a:buClr>
                <a:schemeClr val="dk1"/>
              </a:buClr>
              <a:buSzPct val="100000"/>
              <a:buChar char="●"/>
            </a:pPr>
            <a:r>
              <a:rPr lang="en-GB">
                <a:solidFill>
                  <a:schemeClr val="dk1"/>
                </a:solidFill>
              </a:rPr>
              <a:t>May involve tool use (ie web search, medical calculators, access to EHR)</a:t>
            </a:r>
            <a:endParaRPr>
              <a:solidFill>
                <a:schemeClr val="dk1"/>
              </a:solidFill>
            </a:endParaRPr>
          </a:p>
          <a:p>
            <a:pPr indent="-334327" lvl="0" marL="457200" rtl="0" algn="l">
              <a:spcBef>
                <a:spcPts val="0"/>
              </a:spcBef>
              <a:spcAft>
                <a:spcPts val="0"/>
              </a:spcAft>
              <a:buClr>
                <a:schemeClr val="dk1"/>
              </a:buClr>
              <a:buSzPct val="100000"/>
              <a:buChar char="●"/>
            </a:pPr>
            <a:r>
              <a:rPr lang="en-GB">
                <a:solidFill>
                  <a:schemeClr val="dk1"/>
                </a:solidFill>
              </a:rPr>
              <a:t>Require an ‘orchestrator’ to aggregate the opinion of different agents [Yu et al., 2025; Rose et al., 2025; Nori et al., 2025, Hong et al., 2024]</a:t>
            </a:r>
            <a:endParaRPr>
              <a:solidFill>
                <a:schemeClr val="dk1"/>
              </a:solidFill>
            </a:endParaRPr>
          </a:p>
          <a:p>
            <a:pPr indent="0" lvl="0" marL="0" rtl="0" algn="l">
              <a:spcBef>
                <a:spcPts val="1200"/>
              </a:spcBef>
              <a:spcAft>
                <a:spcPts val="1200"/>
              </a:spcAft>
              <a:buNone/>
            </a:pPr>
            <a:r>
              <a:t/>
            </a:r>
            <a:endParaRPr/>
          </a:p>
        </p:txBody>
      </p:sp>
      <p:pic>
        <p:nvPicPr>
          <p:cNvPr id="299" name="Google Shape;299;p48"/>
          <p:cNvPicPr preferRelativeResize="0"/>
          <p:nvPr/>
        </p:nvPicPr>
        <p:blipFill>
          <a:blip r:embed="rId3">
            <a:alphaModFix/>
          </a:blip>
          <a:stretch>
            <a:fillRect/>
          </a:stretch>
        </p:blipFill>
        <p:spPr>
          <a:xfrm>
            <a:off x="4892400" y="1286899"/>
            <a:ext cx="4037925" cy="2350801"/>
          </a:xfrm>
          <a:prstGeom prst="rect">
            <a:avLst/>
          </a:prstGeom>
          <a:noFill/>
          <a:ln>
            <a:noFill/>
          </a:ln>
        </p:spPr>
      </p:pic>
      <p:sp>
        <p:nvSpPr>
          <p:cNvPr id="300" name="Google Shape;300;p48"/>
          <p:cNvSpPr txBox="1"/>
          <p:nvPr/>
        </p:nvSpPr>
        <p:spPr>
          <a:xfrm>
            <a:off x="6580425" y="3906875"/>
            <a:ext cx="2349900" cy="3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1"/>
                </a:solidFill>
              </a:rPr>
              <a:t>Figure by Yu et al., 2025</a:t>
            </a:r>
            <a:endParaRPr sz="1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Reasoning Trends in Existing Medical LLMs</a:t>
            </a:r>
            <a:endParaRPr/>
          </a:p>
        </p:txBody>
      </p:sp>
      <p:sp>
        <p:nvSpPr>
          <p:cNvPr id="306" name="Google Shape;306;p49"/>
          <p:cNvSpPr txBox="1"/>
          <p:nvPr>
            <p:ph idx="1" type="body"/>
          </p:nvPr>
        </p:nvSpPr>
        <p:spPr>
          <a:xfrm>
            <a:off x="311700" y="1152475"/>
            <a:ext cx="5104800" cy="3416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Char char="●"/>
            </a:pPr>
            <a:r>
              <a:rPr b="1" lang="en-GB" sz="1700">
                <a:solidFill>
                  <a:schemeClr val="dk1"/>
                </a:solidFill>
              </a:rPr>
              <a:t>Large Reasoning Models</a:t>
            </a:r>
            <a:r>
              <a:rPr b="1" lang="en-GB" sz="1700">
                <a:solidFill>
                  <a:schemeClr val="dk1"/>
                </a:solidFill>
              </a:rPr>
              <a:t>: </a:t>
            </a:r>
            <a:r>
              <a:rPr lang="en-GB" sz="1700">
                <a:solidFill>
                  <a:schemeClr val="dk1"/>
                </a:solidFill>
              </a:rPr>
              <a:t>LLMs trained explicitly to ‘think out loud’ via CoT reasoning [Xu et al., 2025;Sui et al., 2025]</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Examples: DeepSeek-R1, ChatGPT-o1, Gemini 2.5, Claude Sonnet 3.7</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Achieved via post-training LLM recipe that typically includes: </a:t>
            </a:r>
            <a:r>
              <a:rPr i="1" lang="en-GB" sz="1700">
                <a:solidFill>
                  <a:schemeClr val="dk1"/>
                </a:solidFill>
              </a:rPr>
              <a:t>Supervised Fine-tuning</a:t>
            </a:r>
            <a:r>
              <a:rPr lang="en-GB" sz="1700">
                <a:solidFill>
                  <a:schemeClr val="dk1"/>
                </a:solidFill>
              </a:rPr>
              <a:t> on a CoT dataset and </a:t>
            </a:r>
            <a:r>
              <a:rPr i="1" lang="en-GB" sz="1700">
                <a:solidFill>
                  <a:schemeClr val="dk1"/>
                </a:solidFill>
              </a:rPr>
              <a:t>Reinforcement Learning from Human Feedback</a:t>
            </a:r>
            <a:r>
              <a:rPr lang="en-GB" sz="1700">
                <a:solidFill>
                  <a:schemeClr val="dk1"/>
                </a:solidFill>
              </a:rPr>
              <a:t> </a:t>
            </a:r>
            <a:r>
              <a:rPr lang="en-GB" sz="1700">
                <a:solidFill>
                  <a:schemeClr val="dk1"/>
                </a:solidFill>
              </a:rPr>
              <a:t>[Xu et al., 2025;Sui et al., 2025]</a:t>
            </a:r>
            <a:endParaRPr sz="1700">
              <a:solidFill>
                <a:schemeClr val="dk1"/>
              </a:solidFill>
            </a:endParaRPr>
          </a:p>
        </p:txBody>
      </p:sp>
      <p:pic>
        <p:nvPicPr>
          <p:cNvPr id="307" name="Google Shape;307;p49"/>
          <p:cNvPicPr preferRelativeResize="0"/>
          <p:nvPr/>
        </p:nvPicPr>
        <p:blipFill>
          <a:blip r:embed="rId3">
            <a:alphaModFix/>
          </a:blip>
          <a:stretch>
            <a:fillRect/>
          </a:stretch>
        </p:blipFill>
        <p:spPr>
          <a:xfrm>
            <a:off x="6191350" y="1017725"/>
            <a:ext cx="2093894" cy="3820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Reasoning Trends in Existing Medical LLMs</a:t>
            </a:r>
            <a:endParaRPr/>
          </a:p>
        </p:txBody>
      </p:sp>
      <p:sp>
        <p:nvSpPr>
          <p:cNvPr id="313" name="Google Shape;313;p50"/>
          <p:cNvSpPr txBox="1"/>
          <p:nvPr>
            <p:ph idx="1" type="body"/>
          </p:nvPr>
        </p:nvSpPr>
        <p:spPr>
          <a:xfrm>
            <a:off x="311700" y="1239825"/>
            <a:ext cx="24471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Char char="●"/>
            </a:pPr>
            <a:r>
              <a:rPr lang="en-GB" sz="1500">
                <a:solidFill>
                  <a:schemeClr val="dk1"/>
                </a:solidFill>
              </a:rPr>
              <a:t>Inference-time scaling (or test-time scaling): prompts LLMs to generate longer or multiple reasoning paths (e.g., with Tree-of-Thoughts) to improve reasoning quality. [Xu et al., 2025;Sui et al., 2025]</a:t>
            </a:r>
            <a:endParaRPr sz="1500">
              <a:solidFill>
                <a:schemeClr val="dk1"/>
              </a:solidFill>
            </a:endParaRPr>
          </a:p>
        </p:txBody>
      </p:sp>
      <p:pic>
        <p:nvPicPr>
          <p:cNvPr id="314" name="Google Shape;314;p50"/>
          <p:cNvPicPr preferRelativeResize="0"/>
          <p:nvPr/>
        </p:nvPicPr>
        <p:blipFill>
          <a:blip r:embed="rId3">
            <a:alphaModFix/>
          </a:blip>
          <a:stretch>
            <a:fillRect/>
          </a:stretch>
        </p:blipFill>
        <p:spPr>
          <a:xfrm>
            <a:off x="2758700" y="1152475"/>
            <a:ext cx="6073599" cy="34163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Reinforcement Learning with Human Feedback (RLHF)</a:t>
            </a:r>
            <a:endParaRPr/>
          </a:p>
        </p:txBody>
      </p:sp>
      <p:sp>
        <p:nvSpPr>
          <p:cNvPr id="320" name="Google Shape;320;p51"/>
          <p:cNvSpPr txBox="1"/>
          <p:nvPr>
            <p:ph idx="1" type="body"/>
          </p:nvPr>
        </p:nvSpPr>
        <p:spPr>
          <a:xfrm>
            <a:off x="311700" y="1152475"/>
            <a:ext cx="1907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A</a:t>
            </a:r>
            <a:r>
              <a:rPr lang="en-GB">
                <a:solidFill>
                  <a:schemeClr val="dk1"/>
                </a:solidFill>
              </a:rPr>
              <a:t> technique used to teach LLMs to behave in ways that align better with human preferences</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p>
        </p:txBody>
      </p:sp>
      <p:pic>
        <p:nvPicPr>
          <p:cNvPr id="321" name="Google Shape;321;p51"/>
          <p:cNvPicPr preferRelativeResize="0"/>
          <p:nvPr/>
        </p:nvPicPr>
        <p:blipFill>
          <a:blip r:embed="rId3">
            <a:alphaModFix/>
          </a:blip>
          <a:stretch>
            <a:fillRect/>
          </a:stretch>
        </p:blipFill>
        <p:spPr>
          <a:xfrm>
            <a:off x="2410638" y="1017713"/>
            <a:ext cx="6238875" cy="3781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to evaluate </a:t>
            </a:r>
            <a:r>
              <a:rPr i="1" lang="en-GB"/>
              <a:t>reasoning behaviour</a:t>
            </a:r>
            <a:r>
              <a:rPr lang="en-GB"/>
              <a:t> in Medical LLMs?</a:t>
            </a:r>
            <a:endParaRPr/>
          </a:p>
        </p:txBody>
      </p:sp>
      <p:sp>
        <p:nvSpPr>
          <p:cNvPr id="327" name="Google Shape;327;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8" name="Google Shape;328;p52"/>
          <p:cNvPicPr preferRelativeResize="0"/>
          <p:nvPr/>
        </p:nvPicPr>
        <p:blipFill>
          <a:blip r:embed="rId3">
            <a:alphaModFix/>
          </a:blip>
          <a:stretch>
            <a:fillRect/>
          </a:stretch>
        </p:blipFill>
        <p:spPr>
          <a:xfrm>
            <a:off x="2208050" y="1098425"/>
            <a:ext cx="4415975" cy="3670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Conclusion-based Evaluation</a:t>
            </a:r>
            <a:endParaRPr/>
          </a:p>
        </p:txBody>
      </p:sp>
      <p:sp>
        <p:nvSpPr>
          <p:cNvPr id="334" name="Google Shape;334;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b="1" lang="en-GB">
                <a:solidFill>
                  <a:schemeClr val="dk1"/>
                </a:solidFill>
              </a:rPr>
              <a:t>Conceptual Focus: </a:t>
            </a:r>
            <a:r>
              <a:rPr lang="en-GB">
                <a:solidFill>
                  <a:schemeClr val="dk1"/>
                </a:solidFill>
              </a:rPr>
              <a:t>Assesses correctness of the final answer only, without inspecting the reasoning path.</a:t>
            </a:r>
            <a:endParaRPr>
              <a:solidFill>
                <a:schemeClr val="dk1"/>
              </a:solidFill>
            </a:endParaRPr>
          </a:p>
          <a:p>
            <a:pPr indent="-342900" lvl="0" marL="457200" rtl="0" algn="l">
              <a:spcBef>
                <a:spcPts val="0"/>
              </a:spcBef>
              <a:spcAft>
                <a:spcPts val="0"/>
              </a:spcAft>
              <a:buClr>
                <a:schemeClr val="dk1"/>
              </a:buClr>
              <a:buSzPts val="1800"/>
              <a:buChar char="●"/>
            </a:pPr>
            <a:r>
              <a:rPr b="1" lang="en-GB">
                <a:solidFill>
                  <a:schemeClr val="dk1"/>
                </a:solidFill>
              </a:rPr>
              <a:t>Typical Implementation: </a:t>
            </a:r>
            <a:r>
              <a:rPr lang="en-GB">
                <a:solidFill>
                  <a:schemeClr val="dk1"/>
                </a:solidFill>
              </a:rPr>
              <a:t>Automated scoring on Q-&amp;-A benchmarks (e.g., MedQA, MedMCQA)</a:t>
            </a:r>
            <a:endParaRPr>
              <a:solidFill>
                <a:schemeClr val="dk1"/>
              </a:solidFill>
            </a:endParaRPr>
          </a:p>
          <a:p>
            <a:pPr indent="-342900" lvl="0" marL="457200" rtl="0" algn="l">
              <a:spcBef>
                <a:spcPts val="0"/>
              </a:spcBef>
              <a:spcAft>
                <a:spcPts val="0"/>
              </a:spcAft>
              <a:buClr>
                <a:schemeClr val="dk1"/>
              </a:buClr>
              <a:buSzPts val="1800"/>
              <a:buChar char="●"/>
            </a:pPr>
            <a:r>
              <a:rPr b="1" lang="en-GB">
                <a:solidFill>
                  <a:schemeClr val="dk1"/>
                </a:solidFill>
              </a:rPr>
              <a:t>Metrics:</a:t>
            </a:r>
            <a:r>
              <a:rPr lang="en-GB">
                <a:solidFill>
                  <a:schemeClr val="dk1"/>
                </a:solidFill>
              </a:rPr>
              <a:t> Accuracy, exact-match, F1.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Fast, reproducible, but offers only high-level insight.</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Why Reasoning?</a:t>
            </a:r>
            <a:endParaRPr/>
          </a:p>
        </p:txBody>
      </p:sp>
      <p:sp>
        <p:nvSpPr>
          <p:cNvPr id="142" name="Google Shape;14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GB">
                <a:solidFill>
                  <a:schemeClr val="dk1"/>
                </a:solidFill>
              </a:rPr>
              <a:t>Reasoning as a hallmark of intelligence</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Reasoning as a step towards explainable AI</a:t>
            </a:r>
            <a:endParaRPr>
              <a:solidFill>
                <a:schemeClr val="dk1"/>
              </a:solidFill>
            </a:endParaRPr>
          </a:p>
          <a:p>
            <a:pPr indent="0" lvl="0" marL="0" rtl="0" algn="l">
              <a:spcBef>
                <a:spcPts val="1200"/>
              </a:spcBef>
              <a:spcAft>
                <a:spcPts val="1200"/>
              </a:spcAft>
              <a:buNone/>
            </a:pPr>
            <a:r>
              <a:t/>
            </a:r>
            <a:endParaRPr/>
          </a:p>
        </p:txBody>
      </p:sp>
      <p:pic>
        <p:nvPicPr>
          <p:cNvPr id="143" name="Google Shape;143;p27"/>
          <p:cNvPicPr preferRelativeResize="0"/>
          <p:nvPr/>
        </p:nvPicPr>
        <p:blipFill>
          <a:blip r:embed="rId3">
            <a:alphaModFix/>
          </a:blip>
          <a:stretch>
            <a:fillRect/>
          </a:stretch>
        </p:blipFill>
        <p:spPr>
          <a:xfrm>
            <a:off x="891250" y="1911527"/>
            <a:ext cx="7037400" cy="2908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MultiMedQA </a:t>
            </a:r>
            <a:endParaRPr/>
          </a:p>
        </p:txBody>
      </p:sp>
      <p:pic>
        <p:nvPicPr>
          <p:cNvPr id="340" name="Google Shape;340;p54"/>
          <p:cNvPicPr preferRelativeResize="0"/>
          <p:nvPr/>
        </p:nvPicPr>
        <p:blipFill>
          <a:blip r:embed="rId3">
            <a:alphaModFix/>
          </a:blip>
          <a:stretch>
            <a:fillRect/>
          </a:stretch>
        </p:blipFill>
        <p:spPr>
          <a:xfrm>
            <a:off x="1536175" y="1017725"/>
            <a:ext cx="5040215" cy="3820977"/>
          </a:xfrm>
          <a:prstGeom prst="rect">
            <a:avLst/>
          </a:prstGeom>
          <a:noFill/>
          <a:ln>
            <a:noFill/>
          </a:ln>
        </p:spPr>
      </p:pic>
      <p:sp>
        <p:nvSpPr>
          <p:cNvPr id="341" name="Google Shape;341;p54"/>
          <p:cNvSpPr txBox="1"/>
          <p:nvPr/>
        </p:nvSpPr>
        <p:spPr>
          <a:xfrm>
            <a:off x="7062525" y="3537775"/>
            <a:ext cx="1579500" cy="9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Figure from Med-PaLM 2 paper [Singhal et al., 2025]</a:t>
            </a:r>
            <a:endParaRPr sz="12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Conclusion-based Evaluation</a:t>
            </a:r>
            <a:endParaRPr/>
          </a:p>
        </p:txBody>
      </p:sp>
      <p:sp>
        <p:nvSpPr>
          <p:cNvPr id="347" name="Google Shape;347;p55"/>
          <p:cNvSpPr txBox="1"/>
          <p:nvPr>
            <p:ph idx="1" type="body"/>
          </p:nvPr>
        </p:nvSpPr>
        <p:spPr>
          <a:xfrm>
            <a:off x="6592550" y="3407275"/>
            <a:ext cx="2336700" cy="496200"/>
          </a:xfrm>
          <a:prstGeom prst="rect">
            <a:avLst/>
          </a:prstGeom>
        </p:spPr>
        <p:txBody>
          <a:bodyPr anchorCtr="0" anchor="t" bIns="91425" lIns="91425" spcFirstLastPara="1" rIns="91425" wrap="square" tIns="91425">
            <a:normAutofit fontScale="92500"/>
          </a:bodyPr>
          <a:lstStyle/>
          <a:p>
            <a:pPr indent="0" lvl="0" marL="914400" rtl="0" algn="l">
              <a:spcBef>
                <a:spcPts val="0"/>
              </a:spcBef>
              <a:spcAft>
                <a:spcPts val="1200"/>
              </a:spcAft>
              <a:buNone/>
            </a:pPr>
            <a:r>
              <a:rPr lang="en-GB" sz="1300">
                <a:solidFill>
                  <a:schemeClr val="dk1"/>
                </a:solidFill>
              </a:rPr>
              <a:t>Chen et al., 2024</a:t>
            </a:r>
            <a:endParaRPr sz="1300">
              <a:solidFill>
                <a:schemeClr val="dk1"/>
              </a:solidFill>
            </a:endParaRPr>
          </a:p>
        </p:txBody>
      </p:sp>
      <p:pic>
        <p:nvPicPr>
          <p:cNvPr id="348" name="Google Shape;348;p55"/>
          <p:cNvPicPr preferRelativeResize="0"/>
          <p:nvPr/>
        </p:nvPicPr>
        <p:blipFill>
          <a:blip r:embed="rId3">
            <a:alphaModFix/>
          </a:blip>
          <a:stretch>
            <a:fillRect/>
          </a:stretch>
        </p:blipFill>
        <p:spPr>
          <a:xfrm>
            <a:off x="94288" y="1055888"/>
            <a:ext cx="8955423" cy="23132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Rationale-based Evaluation</a:t>
            </a:r>
            <a:endParaRPr/>
          </a:p>
        </p:txBody>
      </p:sp>
      <p:sp>
        <p:nvSpPr>
          <p:cNvPr id="354" name="Google Shape;354;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b="1" lang="en-GB">
                <a:solidFill>
                  <a:schemeClr val="dk1"/>
                </a:solidFill>
              </a:rPr>
              <a:t>Conceptual Focus: </a:t>
            </a:r>
            <a:r>
              <a:rPr lang="en-GB">
                <a:solidFill>
                  <a:schemeClr val="dk1"/>
                </a:solidFill>
              </a:rPr>
              <a:t>Evaluates the logic chain or explanation produced by the model.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Focuses on coherence, validity, and completeness of reasoning traces.</a:t>
            </a:r>
            <a:endParaRPr>
              <a:solidFill>
                <a:schemeClr val="dk1"/>
              </a:solidFill>
            </a:endParaRPr>
          </a:p>
          <a:p>
            <a:pPr indent="-342900" lvl="0" marL="457200" rtl="0" algn="l">
              <a:spcBef>
                <a:spcPts val="0"/>
              </a:spcBef>
              <a:spcAft>
                <a:spcPts val="0"/>
              </a:spcAft>
              <a:buClr>
                <a:schemeClr val="dk1"/>
              </a:buClr>
              <a:buSzPts val="1800"/>
              <a:buChar char="●"/>
            </a:pPr>
            <a:r>
              <a:rPr b="1" lang="en-GB">
                <a:solidFill>
                  <a:schemeClr val="dk1"/>
                </a:solidFill>
              </a:rPr>
              <a:t>Typical Implementation: </a:t>
            </a:r>
            <a:r>
              <a:rPr lang="en-GB">
                <a:solidFill>
                  <a:schemeClr val="dk1"/>
                </a:solidFill>
              </a:rPr>
              <a:t>Manual expert review or rubric-based grading of CoT, automated graph checks (e.g., DAG similarity, causal-direction tests). </a:t>
            </a:r>
            <a:endParaRPr>
              <a:solidFill>
                <a:schemeClr val="dk1"/>
              </a:solidFill>
            </a:endParaRPr>
          </a:p>
          <a:p>
            <a:pPr indent="-342900" lvl="0" marL="457200" rtl="0" algn="l">
              <a:spcBef>
                <a:spcPts val="0"/>
              </a:spcBef>
              <a:spcAft>
                <a:spcPts val="0"/>
              </a:spcAft>
              <a:buClr>
                <a:schemeClr val="dk1"/>
              </a:buClr>
              <a:buSzPts val="1800"/>
              <a:buChar char="●"/>
            </a:pPr>
            <a:r>
              <a:rPr b="1" lang="en-GB">
                <a:solidFill>
                  <a:schemeClr val="dk1"/>
                </a:solidFill>
              </a:rPr>
              <a:t>Metrics: </a:t>
            </a:r>
            <a:r>
              <a:rPr lang="en-GB">
                <a:solidFill>
                  <a:schemeClr val="dk1"/>
                </a:solidFill>
              </a:rPr>
              <a:t>Rubric scores, Bayesian Dirichlet score, Normalised Hamming Distance.</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Mechanistic Evaluation</a:t>
            </a:r>
            <a:endParaRPr/>
          </a:p>
        </p:txBody>
      </p:sp>
      <p:sp>
        <p:nvSpPr>
          <p:cNvPr id="360" name="Google Shape;360;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6075" lvl="0" marL="457200" rtl="0" algn="l">
              <a:spcBef>
                <a:spcPts val="0"/>
              </a:spcBef>
              <a:spcAft>
                <a:spcPts val="0"/>
              </a:spcAft>
              <a:buClr>
                <a:schemeClr val="dk1"/>
              </a:buClr>
              <a:buSzPts val="1850"/>
              <a:buChar char="●"/>
            </a:pPr>
            <a:r>
              <a:rPr b="1" lang="en-GB" sz="1850">
                <a:solidFill>
                  <a:schemeClr val="dk1"/>
                </a:solidFill>
              </a:rPr>
              <a:t>Conceptual Focus:</a:t>
            </a:r>
            <a:r>
              <a:rPr lang="en-GB" sz="1850">
                <a:solidFill>
                  <a:schemeClr val="dk1"/>
                </a:solidFill>
              </a:rPr>
              <a:t> </a:t>
            </a:r>
            <a:r>
              <a:rPr lang="en-GB" sz="1850">
                <a:solidFill>
                  <a:schemeClr val="dk1"/>
                </a:solidFill>
              </a:rPr>
              <a:t>Probes low-level internal signals to answer “how or why did the model arrive here?”</a:t>
            </a:r>
            <a:endParaRPr sz="1850">
              <a:solidFill>
                <a:schemeClr val="dk1"/>
              </a:solidFill>
            </a:endParaRPr>
          </a:p>
          <a:p>
            <a:pPr indent="-346075" lvl="0" marL="457200" rtl="0" algn="l">
              <a:spcBef>
                <a:spcPts val="0"/>
              </a:spcBef>
              <a:spcAft>
                <a:spcPts val="0"/>
              </a:spcAft>
              <a:buClr>
                <a:schemeClr val="dk1"/>
              </a:buClr>
              <a:buSzPts val="1850"/>
              <a:buChar char="●"/>
            </a:pPr>
            <a:r>
              <a:rPr b="1" lang="en-GB" sz="1850">
                <a:solidFill>
                  <a:schemeClr val="dk1"/>
                </a:solidFill>
              </a:rPr>
              <a:t>Method:</a:t>
            </a:r>
            <a:r>
              <a:rPr lang="en-GB" sz="1850">
                <a:solidFill>
                  <a:schemeClr val="dk1"/>
                </a:solidFill>
              </a:rPr>
              <a:t> Feature attribution [Lundberg and Lee, 2017; Sundararajan et al., 2017]]</a:t>
            </a:r>
            <a:endParaRPr sz="1850">
              <a:solidFill>
                <a:schemeClr val="dk1"/>
              </a:solidFill>
            </a:endParaRPr>
          </a:p>
          <a:p>
            <a:pPr indent="-346075" lvl="0" marL="457200" rtl="0" algn="l">
              <a:spcBef>
                <a:spcPts val="0"/>
              </a:spcBef>
              <a:spcAft>
                <a:spcPts val="0"/>
              </a:spcAft>
              <a:buClr>
                <a:schemeClr val="dk1"/>
              </a:buClr>
              <a:buSzPts val="1850"/>
              <a:buChar char="●"/>
            </a:pPr>
            <a:r>
              <a:rPr lang="en-GB" sz="1850">
                <a:solidFill>
                  <a:schemeClr val="dk1"/>
                </a:solidFill>
              </a:rPr>
              <a:t>C</a:t>
            </a:r>
            <a:r>
              <a:rPr lang="en-GB" sz="1850">
                <a:solidFill>
                  <a:schemeClr val="dk1"/>
                </a:solidFill>
              </a:rPr>
              <a:t>ompute an attribution score for each input feature to represent its contribution to the model’s prediction</a:t>
            </a:r>
            <a:endParaRPr sz="1850">
              <a:solidFill>
                <a:schemeClr val="dk1"/>
              </a:solidFill>
            </a:endParaRPr>
          </a:p>
          <a:p>
            <a:pPr indent="-346075" lvl="0" marL="457200" rtl="0" algn="l">
              <a:spcBef>
                <a:spcPts val="0"/>
              </a:spcBef>
              <a:spcAft>
                <a:spcPts val="0"/>
              </a:spcAft>
              <a:buClr>
                <a:schemeClr val="dk1"/>
              </a:buClr>
              <a:buSzPts val="1850"/>
              <a:buChar char="●"/>
            </a:pPr>
            <a:r>
              <a:rPr lang="en-GB" sz="1850">
                <a:solidFill>
                  <a:schemeClr val="dk1"/>
                </a:solidFill>
              </a:rPr>
              <a:t>Hypothetical medical scenario may show that the key words "blocked nose" are strongly weighted in a positive influenza prediction.</a:t>
            </a:r>
            <a:endParaRPr sz="1850">
              <a:solidFill>
                <a:schemeClr val="dk1"/>
              </a:solidFill>
            </a:endParaRPr>
          </a:p>
          <a:p>
            <a:pPr indent="-346075" lvl="0" marL="457200" rtl="0" algn="l">
              <a:spcBef>
                <a:spcPts val="0"/>
              </a:spcBef>
              <a:spcAft>
                <a:spcPts val="0"/>
              </a:spcAft>
              <a:buClr>
                <a:schemeClr val="dk1"/>
              </a:buClr>
              <a:buSzPts val="1850"/>
              <a:buChar char="●"/>
            </a:pPr>
            <a:r>
              <a:rPr lang="en-GB" sz="1850">
                <a:solidFill>
                  <a:schemeClr val="dk1"/>
                </a:solidFill>
              </a:rPr>
              <a:t>The key word is equivalent to the reasoning trace</a:t>
            </a:r>
            <a:endParaRPr sz="1850">
              <a:solidFill>
                <a:schemeClr val="dk1"/>
              </a:solidFill>
            </a:endParaRPr>
          </a:p>
          <a:p>
            <a:pPr indent="0" lvl="0" marL="45720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500">
                <a:highlight>
                  <a:schemeClr val="lt1"/>
                </a:highlight>
              </a:rPr>
              <a:t>SHapley Additive exPlanations (SHAP)</a:t>
            </a:r>
            <a:endParaRPr sz="2500">
              <a:highlight>
                <a:schemeClr val="lt1"/>
              </a:highlight>
            </a:endParaRPr>
          </a:p>
        </p:txBody>
      </p:sp>
      <p:sp>
        <p:nvSpPr>
          <p:cNvPr id="366" name="Google Shape;366;p58"/>
          <p:cNvSpPr txBox="1"/>
          <p:nvPr>
            <p:ph idx="1" type="body"/>
          </p:nvPr>
        </p:nvSpPr>
        <p:spPr>
          <a:xfrm>
            <a:off x="311700" y="4112200"/>
            <a:ext cx="8520600" cy="456600"/>
          </a:xfrm>
          <a:prstGeom prst="rect">
            <a:avLst/>
          </a:prstGeom>
        </p:spPr>
        <p:txBody>
          <a:bodyPr anchorCtr="0" anchor="t" bIns="91425" lIns="91425" spcFirstLastPara="1" rIns="91425" wrap="square" tIns="91425">
            <a:normAutofit/>
          </a:bodyPr>
          <a:lstStyle/>
          <a:p>
            <a:pPr indent="-304800" lvl="0" marL="457200" rtl="0" algn="l">
              <a:lnSpc>
                <a:spcPct val="95000"/>
              </a:lnSpc>
              <a:spcBef>
                <a:spcPts val="0"/>
              </a:spcBef>
              <a:spcAft>
                <a:spcPts val="0"/>
              </a:spcAft>
              <a:buClr>
                <a:schemeClr val="dk1"/>
              </a:buClr>
              <a:buSzPts val="1200"/>
              <a:buChar char="●"/>
            </a:pPr>
            <a:r>
              <a:rPr lang="en-GB" sz="1200">
                <a:solidFill>
                  <a:schemeClr val="dk1"/>
                </a:solidFill>
              </a:rPr>
              <a:t>Figure from SHAP Python Package</a:t>
            </a:r>
            <a:endParaRPr sz="1200">
              <a:solidFill>
                <a:schemeClr val="dk1"/>
              </a:solidFill>
            </a:endParaRPr>
          </a:p>
        </p:txBody>
      </p:sp>
      <p:pic>
        <p:nvPicPr>
          <p:cNvPr id="367" name="Google Shape;367;p58"/>
          <p:cNvPicPr preferRelativeResize="0"/>
          <p:nvPr/>
        </p:nvPicPr>
        <p:blipFill>
          <a:blip r:embed="rId3">
            <a:alphaModFix/>
          </a:blip>
          <a:stretch>
            <a:fillRect/>
          </a:stretch>
        </p:blipFill>
        <p:spPr>
          <a:xfrm>
            <a:off x="155850" y="1617995"/>
            <a:ext cx="8832302" cy="23460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1" name="Shape 371"/>
        <p:cNvGrpSpPr/>
        <p:nvPr/>
      </p:nvGrpSpPr>
      <p:grpSpPr>
        <a:xfrm>
          <a:off x="0" y="0"/>
          <a:ext cx="0" cy="0"/>
          <a:chOff x="0" y="0"/>
          <a:chExt cx="0" cy="0"/>
        </a:xfrm>
      </p:grpSpPr>
      <p:sp>
        <p:nvSpPr>
          <p:cNvPr id="372" name="Google Shape;372;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Attention Visualisation</a:t>
            </a:r>
            <a:endParaRPr/>
          </a:p>
        </p:txBody>
      </p:sp>
      <p:sp>
        <p:nvSpPr>
          <p:cNvPr id="373" name="Google Shape;373;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Mechanistic Interpretability</a:t>
            </a:r>
            <a:endParaRPr/>
          </a:p>
        </p:txBody>
      </p:sp>
      <p:sp>
        <p:nvSpPr>
          <p:cNvPr id="379" name="Google Shape;379;p60"/>
          <p:cNvSpPr txBox="1"/>
          <p:nvPr>
            <p:ph idx="1" type="body"/>
          </p:nvPr>
        </p:nvSpPr>
        <p:spPr>
          <a:xfrm>
            <a:off x="311700" y="1152475"/>
            <a:ext cx="27039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b="1" lang="en-GB" sz="1600">
                <a:solidFill>
                  <a:schemeClr val="dk1"/>
                </a:solidFill>
              </a:rPr>
              <a:t>Method</a:t>
            </a:r>
            <a:r>
              <a:rPr b="1" lang="en-GB" sz="1600">
                <a:solidFill>
                  <a:schemeClr val="dk1"/>
                </a:solidFill>
              </a:rPr>
              <a:t>:</a:t>
            </a:r>
            <a:r>
              <a:rPr lang="en-GB" sz="1600">
                <a:solidFill>
                  <a:schemeClr val="dk1"/>
                </a:solidFill>
              </a:rPr>
              <a:t> Finding neurons that ‘fire up’/ respond to certain concepts. </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Aims to build a microscope to uncover the internal workings/thought processes of the LLM</a:t>
            </a:r>
            <a:r>
              <a:rPr lang="en-GB" sz="1600">
                <a:solidFill>
                  <a:schemeClr val="dk1"/>
                </a:solidFill>
              </a:rPr>
              <a:t>[</a:t>
            </a:r>
            <a:r>
              <a:rPr lang="en-GB" sz="1600">
                <a:solidFill>
                  <a:schemeClr val="dk1"/>
                </a:solidFill>
                <a:highlight>
                  <a:srgbClr val="FFFFFF"/>
                </a:highlight>
              </a:rPr>
              <a:t> Templeton et al., 2024; Ameise et al., 2025]</a:t>
            </a:r>
            <a:endParaRPr sz="1600">
              <a:solidFill>
                <a:schemeClr val="dk1"/>
              </a:solidFill>
            </a:endParaRPr>
          </a:p>
        </p:txBody>
      </p:sp>
      <p:pic>
        <p:nvPicPr>
          <p:cNvPr id="380" name="Google Shape;380;p60"/>
          <p:cNvPicPr preferRelativeResize="0"/>
          <p:nvPr/>
        </p:nvPicPr>
        <p:blipFill>
          <a:blip r:embed="rId3">
            <a:alphaModFix/>
          </a:blip>
          <a:stretch>
            <a:fillRect/>
          </a:stretch>
        </p:blipFill>
        <p:spPr>
          <a:xfrm>
            <a:off x="3102625" y="1249208"/>
            <a:ext cx="5729674" cy="322294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Mechanistic Interpretability</a:t>
            </a:r>
            <a:endParaRPr/>
          </a:p>
        </p:txBody>
      </p:sp>
      <p:sp>
        <p:nvSpPr>
          <p:cNvPr id="386" name="Google Shape;386;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GB">
                <a:solidFill>
                  <a:schemeClr val="dk1"/>
                </a:solidFill>
              </a:rPr>
              <a:t>Early mechanistic </a:t>
            </a:r>
            <a:r>
              <a:rPr lang="en-GB">
                <a:solidFill>
                  <a:schemeClr val="dk1"/>
                </a:solidFill>
              </a:rPr>
              <a:t>interpretability</a:t>
            </a:r>
            <a:r>
              <a:rPr lang="en-GB">
                <a:solidFill>
                  <a:schemeClr val="dk1"/>
                </a:solidFill>
              </a:rPr>
              <a:t> research focused on vision models from 2014 to 2020.</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Researchers identified individual neurons that responded to human-interpretable concepts, such as "car" or "wheel" detectors.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These findings were inspired by neuroscience ideas like the "Jennifer Aniston neuron"—neurons in the brain that respond to specific people or concepts.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The studies uncovered compositional structures, e.g., a "car detector" neuron activates when "wheel detectors" fire in the right spatial configuration.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92" name="Google Shape;392;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93" name="Google Shape;393;p62"/>
          <p:cNvPicPr preferRelativeResize="0"/>
          <p:nvPr/>
        </p:nvPicPr>
        <p:blipFill>
          <a:blip r:embed="rId3">
            <a:alphaModFix/>
          </a:blip>
          <a:stretch>
            <a:fillRect/>
          </a:stretch>
        </p:blipFill>
        <p:spPr>
          <a:xfrm>
            <a:off x="763653" y="0"/>
            <a:ext cx="7616696" cy="51435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Mechanistic Interpretability</a:t>
            </a:r>
            <a:endParaRPr/>
          </a:p>
        </p:txBody>
      </p:sp>
      <p:sp>
        <p:nvSpPr>
          <p:cNvPr id="399" name="Google Shape;399;p63"/>
          <p:cNvSpPr txBox="1"/>
          <p:nvPr>
            <p:ph idx="1" type="body"/>
          </p:nvPr>
        </p:nvSpPr>
        <p:spPr>
          <a:xfrm>
            <a:off x="6762275" y="1017725"/>
            <a:ext cx="2258400" cy="4021200"/>
          </a:xfrm>
          <a:prstGeom prst="rect">
            <a:avLst/>
          </a:prstGeom>
        </p:spPr>
        <p:txBody>
          <a:bodyPr anchorCtr="0" anchor="t" bIns="91425" lIns="91425" spcFirstLastPara="1" rIns="91425" wrap="square" tIns="91425">
            <a:normAutofit/>
          </a:bodyPr>
          <a:lstStyle/>
          <a:p>
            <a:pPr indent="-320675" lvl="0" marL="457200" rtl="0" algn="l">
              <a:spcBef>
                <a:spcPts val="0"/>
              </a:spcBef>
              <a:spcAft>
                <a:spcPts val="0"/>
              </a:spcAft>
              <a:buClr>
                <a:schemeClr val="dk1"/>
              </a:buClr>
              <a:buSzPts val="1450"/>
              <a:buChar char="●"/>
            </a:pPr>
            <a:r>
              <a:rPr lang="en-GB" sz="1450">
                <a:solidFill>
                  <a:schemeClr val="dk1"/>
                </a:solidFill>
              </a:rPr>
              <a:t>Attribution</a:t>
            </a:r>
            <a:r>
              <a:rPr lang="en-GB" sz="1450">
                <a:solidFill>
                  <a:schemeClr val="dk1"/>
                </a:solidFill>
              </a:rPr>
              <a:t> graphs: Graph descriptions of the model’s computation on prompts of interest by tracing individual computational steps in a “replacement model”.</a:t>
            </a:r>
            <a:endParaRPr sz="1450">
              <a:solidFill>
                <a:schemeClr val="dk1"/>
              </a:solidFill>
            </a:endParaRPr>
          </a:p>
          <a:p>
            <a:pPr indent="-320675" lvl="0" marL="457200" rtl="0" algn="l">
              <a:spcBef>
                <a:spcPts val="0"/>
              </a:spcBef>
              <a:spcAft>
                <a:spcPts val="0"/>
              </a:spcAft>
              <a:buClr>
                <a:schemeClr val="dk1"/>
              </a:buClr>
              <a:buSzPts val="1450"/>
              <a:buChar char="●"/>
            </a:pPr>
            <a:r>
              <a:rPr lang="en-GB" sz="1450">
                <a:solidFill>
                  <a:schemeClr val="dk1"/>
                </a:solidFill>
              </a:rPr>
              <a:t>Example from Claude 3.5 Haiku.</a:t>
            </a:r>
            <a:endParaRPr sz="1450">
              <a:solidFill>
                <a:schemeClr val="dk1"/>
              </a:solidFill>
            </a:endParaRPr>
          </a:p>
          <a:p>
            <a:pPr indent="0" lvl="0" marL="0" rtl="0" algn="l">
              <a:spcBef>
                <a:spcPts val="1200"/>
              </a:spcBef>
              <a:spcAft>
                <a:spcPts val="1200"/>
              </a:spcAft>
              <a:buNone/>
            </a:pPr>
            <a:r>
              <a:t/>
            </a:r>
            <a:endParaRPr sz="1100">
              <a:solidFill>
                <a:schemeClr val="dk1"/>
              </a:solidFill>
            </a:endParaRPr>
          </a:p>
        </p:txBody>
      </p:sp>
      <p:pic>
        <p:nvPicPr>
          <p:cNvPr id="400" name="Google Shape;400;p63"/>
          <p:cNvPicPr preferRelativeResize="0"/>
          <p:nvPr/>
        </p:nvPicPr>
        <p:blipFill>
          <a:blip r:embed="rId3">
            <a:alphaModFix/>
          </a:blip>
          <a:stretch>
            <a:fillRect/>
          </a:stretch>
        </p:blipFill>
        <p:spPr>
          <a:xfrm>
            <a:off x="390800" y="1017725"/>
            <a:ext cx="5788694" cy="3913350"/>
          </a:xfrm>
          <a:prstGeom prst="rect">
            <a:avLst/>
          </a:prstGeom>
          <a:noFill/>
          <a:ln>
            <a:noFill/>
          </a:ln>
        </p:spPr>
      </p:pic>
      <p:sp>
        <p:nvSpPr>
          <p:cNvPr id="401" name="Google Shape;401;p63"/>
          <p:cNvSpPr txBox="1"/>
          <p:nvPr/>
        </p:nvSpPr>
        <p:spPr>
          <a:xfrm>
            <a:off x="3093925" y="4827900"/>
            <a:ext cx="6227100" cy="315600"/>
          </a:xfrm>
          <a:prstGeom prst="rect">
            <a:avLst/>
          </a:prstGeom>
          <a:noFill/>
          <a:ln>
            <a:noFill/>
          </a:ln>
        </p:spPr>
        <p:txBody>
          <a:bodyPr anchorCtr="0" anchor="t" bIns="91425" lIns="91425" spcFirstLastPara="1" rIns="91425" wrap="square" tIns="91425">
            <a:spAutoFit/>
          </a:bodyPr>
          <a:lstStyle/>
          <a:p>
            <a:pPr indent="0" lvl="0" marL="177800" marR="177800" rtl="0" algn="l">
              <a:lnSpc>
                <a:spcPct val="132352"/>
              </a:lnSpc>
              <a:spcBef>
                <a:spcPts val="0"/>
              </a:spcBef>
              <a:spcAft>
                <a:spcPts val="0"/>
              </a:spcAft>
              <a:buNone/>
            </a:pPr>
            <a:r>
              <a:rPr lang="en-GB" sz="850">
                <a:solidFill>
                  <a:schemeClr val="dk1"/>
                </a:solidFill>
              </a:rPr>
              <a:t>Ameisen, et al., "Circuit Tracing: Revealing Computational Graphs in Language Models", Transformer Circuits, 2025.</a:t>
            </a:r>
            <a:endParaRPr sz="85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Structure</a:t>
            </a:r>
            <a:r>
              <a:rPr lang="en-GB"/>
              <a:t> of the talk..</a:t>
            </a:r>
            <a:endParaRPr/>
          </a:p>
        </p:txBody>
      </p:sp>
      <p:sp>
        <p:nvSpPr>
          <p:cNvPr id="149" name="Google Shape;14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GB">
                <a:solidFill>
                  <a:schemeClr val="dk1"/>
                </a:solidFill>
              </a:rPr>
              <a:t>Languages models and different types of reasoning</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Trends in reasoning in Medical LLMs including </a:t>
            </a:r>
            <a:r>
              <a:rPr i="1" lang="en-GB">
                <a:solidFill>
                  <a:schemeClr val="dk1"/>
                </a:solidFill>
              </a:rPr>
              <a:t>Large Reasoning Models</a:t>
            </a:r>
            <a:endParaRPr i="1">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Different ways to evaluate reasoning in Medical LLMs</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Theoretical frameworks towards transparent </a:t>
            </a:r>
            <a:r>
              <a:rPr i="1" lang="en-GB">
                <a:solidFill>
                  <a:schemeClr val="dk1"/>
                </a:solidFill>
              </a:rPr>
              <a:t>reasoning behaviour</a:t>
            </a:r>
            <a:endParaRPr i="1">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Open Challenges in Medical </a:t>
            </a:r>
            <a:r>
              <a:rPr i="1" lang="en-GB">
                <a:solidFill>
                  <a:schemeClr val="dk1"/>
                </a:solidFill>
              </a:rPr>
              <a:t>Large Reasoning Models</a:t>
            </a:r>
            <a:endParaRPr i="1">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07" name="Google Shape;407;p64"/>
          <p:cNvPicPr preferRelativeResize="0"/>
          <p:nvPr/>
        </p:nvPicPr>
        <p:blipFill>
          <a:blip r:embed="rId3">
            <a:alphaModFix/>
          </a:blip>
          <a:stretch>
            <a:fillRect/>
          </a:stretch>
        </p:blipFill>
        <p:spPr>
          <a:xfrm>
            <a:off x="89775" y="237575"/>
            <a:ext cx="8742523" cy="4618836"/>
          </a:xfrm>
          <a:prstGeom prst="rect">
            <a:avLst/>
          </a:prstGeom>
          <a:noFill/>
          <a:ln>
            <a:noFill/>
          </a:ln>
        </p:spPr>
      </p:pic>
      <p:sp>
        <p:nvSpPr>
          <p:cNvPr id="408" name="Google Shape;408;p64"/>
          <p:cNvSpPr txBox="1"/>
          <p:nvPr/>
        </p:nvSpPr>
        <p:spPr>
          <a:xfrm>
            <a:off x="3159200" y="4856400"/>
            <a:ext cx="6266100" cy="315600"/>
          </a:xfrm>
          <a:prstGeom prst="rect">
            <a:avLst/>
          </a:prstGeom>
          <a:noFill/>
          <a:ln>
            <a:noFill/>
          </a:ln>
        </p:spPr>
        <p:txBody>
          <a:bodyPr anchorCtr="0" anchor="t" bIns="91425" lIns="91425" spcFirstLastPara="1" rIns="91425" wrap="square" tIns="91425">
            <a:spAutoFit/>
          </a:bodyPr>
          <a:lstStyle/>
          <a:p>
            <a:pPr indent="0" lvl="0" marL="177800" marR="177800" rtl="0" algn="l">
              <a:lnSpc>
                <a:spcPct val="132352"/>
              </a:lnSpc>
              <a:spcBef>
                <a:spcPts val="0"/>
              </a:spcBef>
              <a:spcAft>
                <a:spcPts val="0"/>
              </a:spcAft>
              <a:buNone/>
            </a:pPr>
            <a:r>
              <a:rPr lang="en-GB" sz="850">
                <a:solidFill>
                  <a:schemeClr val="dk1"/>
                </a:solidFill>
              </a:rPr>
              <a:t>Lindsey, et al., "On the Biology of a Large Language Model", Transformer Circuits, 2025.</a:t>
            </a:r>
            <a:endParaRPr sz="85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Mechanistic Interpretability</a:t>
            </a:r>
            <a:endParaRPr/>
          </a:p>
        </p:txBody>
      </p:sp>
      <p:sp>
        <p:nvSpPr>
          <p:cNvPr id="414" name="Google Shape;414;p65"/>
          <p:cNvSpPr txBox="1"/>
          <p:nvPr>
            <p:ph idx="1" type="body"/>
          </p:nvPr>
        </p:nvSpPr>
        <p:spPr>
          <a:xfrm>
            <a:off x="500000" y="1152475"/>
            <a:ext cx="8520600" cy="38865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Clr>
                <a:schemeClr val="dk1"/>
              </a:buClr>
              <a:buSzPts val="1600"/>
              <a:buChar char="●"/>
            </a:pPr>
            <a:r>
              <a:rPr b="1" lang="en-GB" sz="1600">
                <a:solidFill>
                  <a:schemeClr val="dk1"/>
                </a:solidFill>
              </a:rPr>
              <a:t>Problem</a:t>
            </a:r>
            <a:r>
              <a:rPr lang="en-GB" sz="1600">
                <a:solidFill>
                  <a:schemeClr val="dk1"/>
                </a:solidFill>
              </a:rPr>
              <a:t>: Model neurons are often </a:t>
            </a:r>
            <a:r>
              <a:rPr b="1" lang="en-GB" sz="1600">
                <a:solidFill>
                  <a:schemeClr val="dk1"/>
                </a:solidFill>
              </a:rPr>
              <a:t>polysemantic</a:t>
            </a:r>
            <a:r>
              <a:rPr lang="en-GB" sz="1600">
                <a:solidFill>
                  <a:schemeClr val="dk1"/>
                </a:solidFill>
              </a:rPr>
              <a:t>, representing multiple unrelated concepts, making interpretation difficult.</a:t>
            </a:r>
            <a:endParaRPr sz="1600">
              <a:solidFill>
                <a:schemeClr val="dk1"/>
              </a:solidFill>
            </a:endParaRPr>
          </a:p>
          <a:p>
            <a:pPr indent="-330200" lvl="0" marL="457200" rtl="0" algn="l">
              <a:spcBef>
                <a:spcPts val="0"/>
              </a:spcBef>
              <a:spcAft>
                <a:spcPts val="0"/>
              </a:spcAft>
              <a:buClr>
                <a:schemeClr val="dk1"/>
              </a:buClr>
              <a:buSzPts val="1600"/>
              <a:buChar char="●"/>
            </a:pPr>
            <a:r>
              <a:rPr b="1" lang="en-GB" sz="1600">
                <a:solidFill>
                  <a:schemeClr val="dk1"/>
                </a:solidFill>
              </a:rPr>
              <a:t>Solution</a:t>
            </a:r>
            <a:r>
              <a:rPr lang="en-GB" sz="1600">
                <a:solidFill>
                  <a:schemeClr val="dk1"/>
                </a:solidFill>
              </a:rPr>
              <a:t>: Reproduce the activations of the original LLM using more interpretable components - the CLT.</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Build a </a:t>
            </a:r>
            <a:r>
              <a:rPr b="1" lang="en-GB" sz="1600">
                <a:solidFill>
                  <a:schemeClr val="dk1"/>
                </a:solidFill>
              </a:rPr>
              <a:t>replacement model </a:t>
            </a:r>
            <a:r>
              <a:rPr lang="en-GB" sz="1600">
                <a:solidFill>
                  <a:schemeClr val="dk1"/>
                </a:solidFill>
              </a:rPr>
              <a:t>using A </a:t>
            </a:r>
            <a:r>
              <a:rPr b="1" lang="en-GB" sz="1600">
                <a:solidFill>
                  <a:schemeClr val="dk1"/>
                </a:solidFill>
              </a:rPr>
              <a:t>Cross-Layer Transcoder (CLT)</a:t>
            </a:r>
            <a:r>
              <a:rPr lang="en-GB" sz="1600">
                <a:solidFill>
                  <a:schemeClr val="dk1"/>
                </a:solidFill>
              </a:rPr>
              <a:t> trained to replace the </a:t>
            </a:r>
            <a:r>
              <a:rPr i="1" lang="en-GB" sz="1600">
                <a:solidFill>
                  <a:schemeClr val="dk1"/>
                </a:solidFill>
              </a:rPr>
              <a:t>LLM’s MLP neurons </a:t>
            </a:r>
            <a:r>
              <a:rPr lang="en-GB" sz="1600">
                <a:solidFill>
                  <a:schemeClr val="dk1"/>
                </a:solidFill>
              </a:rPr>
              <a:t>with sparse, interpretable features—each feature often corresponds to a human-understandable concept (e.g. phrase, sentiment, plan).</a:t>
            </a:r>
            <a:endParaRPr sz="1600">
              <a:solidFill>
                <a:schemeClr val="dk1"/>
              </a:solidFill>
            </a:endParaRPr>
          </a:p>
          <a:p>
            <a:pPr indent="-330200" lvl="0" marL="457200" rtl="0" algn="l">
              <a:spcBef>
                <a:spcPts val="0"/>
              </a:spcBef>
              <a:spcAft>
                <a:spcPts val="0"/>
              </a:spcAft>
              <a:buClr>
                <a:schemeClr val="dk1"/>
              </a:buClr>
              <a:buSzPts val="1600"/>
              <a:buChar char="●"/>
            </a:pPr>
            <a:r>
              <a:rPr b="1" lang="en-GB" sz="1600">
                <a:solidFill>
                  <a:schemeClr val="dk1"/>
                </a:solidFill>
              </a:rPr>
              <a:t>Replacement Model</a:t>
            </a:r>
            <a:r>
              <a:rPr lang="en-GB" sz="1600">
                <a:solidFill>
                  <a:schemeClr val="dk1"/>
                </a:solidFill>
              </a:rPr>
              <a:t> k</a:t>
            </a:r>
            <a:r>
              <a:rPr lang="en-GB" sz="1600">
                <a:solidFill>
                  <a:schemeClr val="dk1"/>
                </a:solidFill>
              </a:rPr>
              <a:t>eeps the original LLM’s attention patterns fixed, adds </a:t>
            </a:r>
            <a:r>
              <a:rPr b="1" lang="en-GB" sz="1600">
                <a:solidFill>
                  <a:schemeClr val="dk1"/>
                </a:solidFill>
              </a:rPr>
              <a:t>error nodes</a:t>
            </a:r>
            <a:r>
              <a:rPr lang="en-GB" sz="1600">
                <a:solidFill>
                  <a:schemeClr val="dk1"/>
                </a:solidFill>
              </a:rPr>
              <a:t> to capture mismatches, and is specific to each prompt.</a:t>
            </a:r>
            <a:endParaRPr sz="1600">
              <a:solidFill>
                <a:schemeClr val="dk1"/>
              </a:solidFill>
            </a:endParaRPr>
          </a:p>
          <a:p>
            <a:pPr indent="-330200" lvl="0" marL="457200" rtl="0" algn="l">
              <a:spcBef>
                <a:spcPts val="0"/>
              </a:spcBef>
              <a:spcAft>
                <a:spcPts val="0"/>
              </a:spcAft>
              <a:buClr>
                <a:schemeClr val="dk1"/>
              </a:buClr>
              <a:buSzPts val="1600"/>
              <a:buChar char="●"/>
            </a:pPr>
            <a:r>
              <a:rPr b="1" lang="en-GB" sz="1600">
                <a:solidFill>
                  <a:schemeClr val="dk1"/>
                </a:solidFill>
              </a:rPr>
              <a:t>Attribution Graphs</a:t>
            </a:r>
            <a:r>
              <a:rPr lang="en-GB" sz="1600">
                <a:solidFill>
                  <a:schemeClr val="dk1"/>
                </a:solidFill>
              </a:rPr>
              <a:t>: Visualize how features interact to produce output; edges represent causal influence, and pruning simplifies the graph to highlight key components.</a:t>
            </a:r>
            <a:endParaRPr sz="1600">
              <a:solidFill>
                <a:schemeClr val="dk1"/>
              </a:solidFill>
            </a:endParaRPr>
          </a:p>
          <a:p>
            <a:pPr indent="-330200" lvl="0" marL="457200" rtl="0" algn="l">
              <a:spcBef>
                <a:spcPts val="0"/>
              </a:spcBef>
              <a:spcAft>
                <a:spcPts val="0"/>
              </a:spcAft>
              <a:buClr>
                <a:schemeClr val="dk1"/>
              </a:buClr>
              <a:buSzPts val="1600"/>
              <a:buChar char="●"/>
            </a:pPr>
            <a:r>
              <a:rPr b="1" lang="en-GB" sz="1600">
                <a:solidFill>
                  <a:schemeClr val="dk1"/>
                </a:solidFill>
              </a:rPr>
              <a:t>Supernodes</a:t>
            </a:r>
            <a:r>
              <a:rPr lang="en-GB" sz="1600">
                <a:solidFill>
                  <a:schemeClr val="dk1"/>
                </a:solidFill>
              </a:rPr>
              <a:t>: Related features can be grouped to form </a:t>
            </a:r>
            <a:r>
              <a:rPr b="1" lang="en-GB" sz="1600">
                <a:solidFill>
                  <a:schemeClr val="dk1"/>
                </a:solidFill>
              </a:rPr>
              <a:t>higher-level abstractions</a:t>
            </a:r>
            <a:r>
              <a:rPr lang="en-GB" sz="1600">
                <a:solidFill>
                  <a:schemeClr val="dk1"/>
                </a:solidFill>
              </a:rPr>
              <a:t> of computation. [Lindsey, et al., 2025.]</a:t>
            </a:r>
            <a:endParaRPr sz="16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Mechanistic Interpretability</a:t>
            </a:r>
            <a:endParaRPr/>
          </a:p>
        </p:txBody>
      </p:sp>
      <p:sp>
        <p:nvSpPr>
          <p:cNvPr id="420" name="Google Shape;420;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21" name="Google Shape;421;p66"/>
          <p:cNvPicPr preferRelativeResize="0"/>
          <p:nvPr/>
        </p:nvPicPr>
        <p:blipFill>
          <a:blip r:embed="rId3">
            <a:alphaModFix/>
          </a:blip>
          <a:stretch>
            <a:fillRect/>
          </a:stretch>
        </p:blipFill>
        <p:spPr>
          <a:xfrm>
            <a:off x="311700" y="1017725"/>
            <a:ext cx="8720451" cy="3981274"/>
          </a:xfrm>
          <a:prstGeom prst="rect">
            <a:avLst/>
          </a:prstGeom>
          <a:noFill/>
          <a:ln>
            <a:noFill/>
          </a:ln>
        </p:spPr>
      </p:pic>
      <p:sp>
        <p:nvSpPr>
          <p:cNvPr id="422" name="Google Shape;422;p66"/>
          <p:cNvSpPr txBox="1"/>
          <p:nvPr/>
        </p:nvSpPr>
        <p:spPr>
          <a:xfrm>
            <a:off x="2283050" y="4703625"/>
            <a:ext cx="6749100" cy="315600"/>
          </a:xfrm>
          <a:prstGeom prst="rect">
            <a:avLst/>
          </a:prstGeom>
          <a:noFill/>
          <a:ln>
            <a:noFill/>
          </a:ln>
        </p:spPr>
        <p:txBody>
          <a:bodyPr anchorCtr="0" anchor="t" bIns="91425" lIns="91425" spcFirstLastPara="1" rIns="91425" wrap="square" tIns="91425">
            <a:spAutoFit/>
          </a:bodyPr>
          <a:lstStyle/>
          <a:p>
            <a:pPr indent="0" lvl="0" marL="177800" marR="177800" rtl="0" algn="l">
              <a:lnSpc>
                <a:spcPct val="132352"/>
              </a:lnSpc>
              <a:spcBef>
                <a:spcPts val="0"/>
              </a:spcBef>
              <a:spcAft>
                <a:spcPts val="0"/>
              </a:spcAft>
              <a:buNone/>
            </a:pPr>
            <a:r>
              <a:rPr lang="en-GB" sz="850">
                <a:solidFill>
                  <a:schemeClr val="dk1"/>
                </a:solidFill>
              </a:rPr>
              <a:t>Ameisen, et al., "Circuit Tracing: Revealing Computational Graphs in Language Models", Transformer Circuits, 2025.</a:t>
            </a:r>
            <a:endParaRPr sz="85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Mechanistic Interpretability</a:t>
            </a:r>
            <a:endParaRPr/>
          </a:p>
        </p:txBody>
      </p:sp>
      <p:sp>
        <p:nvSpPr>
          <p:cNvPr id="428" name="Google Shape;428;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GB" sz="1600">
                <a:solidFill>
                  <a:schemeClr val="dk1"/>
                </a:solidFill>
              </a:rPr>
              <a:t>Limitations</a:t>
            </a:r>
            <a:endParaRPr b="1"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GB" sz="1600">
                <a:solidFill>
                  <a:schemeClr val="dk1"/>
                </a:solidFill>
              </a:rPr>
              <a:t>The </a:t>
            </a:r>
            <a:r>
              <a:rPr b="1" lang="en-GB" sz="1600">
                <a:solidFill>
                  <a:schemeClr val="dk1"/>
                </a:solidFill>
              </a:rPr>
              <a:t>replacement model</a:t>
            </a:r>
            <a:r>
              <a:rPr lang="en-GB" sz="1600">
                <a:solidFill>
                  <a:schemeClr val="dk1"/>
                </a:solidFill>
              </a:rPr>
              <a:t> doesn't perfectly replicate the original model's activations.</a:t>
            </a:r>
            <a:br>
              <a:rPr lang="en-GB" sz="1600">
                <a:solidFill>
                  <a:schemeClr val="dk1"/>
                </a:solidFill>
              </a:rPr>
            </a:b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b="1" lang="en-GB" sz="1600">
                <a:solidFill>
                  <a:schemeClr val="dk1"/>
                </a:solidFill>
              </a:rPr>
              <a:t>Error nodes</a:t>
            </a:r>
            <a:r>
              <a:rPr lang="en-GB" sz="1600">
                <a:solidFill>
                  <a:schemeClr val="dk1"/>
                </a:solidFill>
              </a:rPr>
              <a:t> are included to represent mismatches between the two.</a:t>
            </a:r>
            <a:br>
              <a:rPr lang="en-GB" sz="1600">
                <a:solidFill>
                  <a:schemeClr val="dk1"/>
                </a:solidFill>
              </a:rPr>
            </a:b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Help </a:t>
            </a:r>
            <a:r>
              <a:rPr b="1" lang="en-GB" sz="1600">
                <a:solidFill>
                  <a:schemeClr val="dk1"/>
                </a:solidFill>
              </a:rPr>
              <a:t>quantify the incompleteness</a:t>
            </a:r>
            <a:r>
              <a:rPr lang="en-GB" sz="1600">
                <a:solidFill>
                  <a:schemeClr val="dk1"/>
                </a:solidFill>
              </a:rPr>
              <a:t> of the explanation.</a:t>
            </a:r>
            <a:endParaRPr sz="1600">
              <a:solidFill>
                <a:schemeClr val="dk1"/>
              </a:solidFill>
            </a:endParaRPr>
          </a:p>
        </p:txBody>
      </p:sp>
      <p:sp>
        <p:nvSpPr>
          <p:cNvPr id="429" name="Google Shape;429;p67"/>
          <p:cNvSpPr txBox="1"/>
          <p:nvPr/>
        </p:nvSpPr>
        <p:spPr>
          <a:xfrm>
            <a:off x="2283050" y="4703625"/>
            <a:ext cx="6749100" cy="315600"/>
          </a:xfrm>
          <a:prstGeom prst="rect">
            <a:avLst/>
          </a:prstGeom>
          <a:noFill/>
          <a:ln>
            <a:noFill/>
          </a:ln>
        </p:spPr>
        <p:txBody>
          <a:bodyPr anchorCtr="0" anchor="t" bIns="91425" lIns="91425" spcFirstLastPara="1" rIns="91425" wrap="square" tIns="91425">
            <a:spAutoFit/>
          </a:bodyPr>
          <a:lstStyle/>
          <a:p>
            <a:pPr indent="0" lvl="0" marL="177800" marR="177800" rtl="0" algn="l">
              <a:lnSpc>
                <a:spcPct val="132352"/>
              </a:lnSpc>
              <a:spcBef>
                <a:spcPts val="0"/>
              </a:spcBef>
              <a:spcAft>
                <a:spcPts val="0"/>
              </a:spcAft>
              <a:buNone/>
            </a:pPr>
            <a:r>
              <a:rPr lang="en-GB" sz="850">
                <a:solidFill>
                  <a:schemeClr val="dk1"/>
                </a:solidFill>
              </a:rPr>
              <a:t>Ameisen, et al., "Circuit Tracing: Revealing Computational Graphs in Language Models", Transformer Circuits, 2025.</a:t>
            </a:r>
            <a:endParaRPr sz="85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3" name="Shape 433"/>
        <p:cNvGrpSpPr/>
        <p:nvPr/>
      </p:nvGrpSpPr>
      <p:grpSpPr>
        <a:xfrm>
          <a:off x="0" y="0"/>
          <a:ext cx="0" cy="0"/>
          <a:chOff x="0" y="0"/>
          <a:chExt cx="0" cy="0"/>
        </a:xfrm>
      </p:grpSpPr>
      <p:sp>
        <p:nvSpPr>
          <p:cNvPr id="434" name="Google Shape;434;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35" name="Google Shape;435;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36" name="Google Shape;436;p68"/>
          <p:cNvPicPr preferRelativeResize="0"/>
          <p:nvPr/>
        </p:nvPicPr>
        <p:blipFill>
          <a:blip r:embed="rId3">
            <a:alphaModFix/>
          </a:blip>
          <a:stretch>
            <a:fillRect/>
          </a:stretch>
        </p:blipFill>
        <p:spPr>
          <a:xfrm>
            <a:off x="0" y="-76200"/>
            <a:ext cx="9144000" cy="5143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Interactive Evaluation</a:t>
            </a:r>
            <a:endParaRPr/>
          </a:p>
        </p:txBody>
      </p:sp>
      <p:sp>
        <p:nvSpPr>
          <p:cNvPr id="442" name="Google Shape;442;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Char char="●"/>
            </a:pPr>
            <a:r>
              <a:rPr b="1" lang="en-GB" sz="1700">
                <a:solidFill>
                  <a:schemeClr val="dk1"/>
                </a:solidFill>
              </a:rPr>
              <a:t>Conceptual Focus: </a:t>
            </a:r>
            <a:r>
              <a:rPr lang="en-GB" sz="1700">
                <a:solidFill>
                  <a:schemeClr val="dk1"/>
                </a:solidFill>
              </a:rPr>
              <a:t>Evaluate LLMs interactively ie via debate, diagnostic simulations, </a:t>
            </a:r>
            <a:r>
              <a:rPr lang="en-GB" sz="1700">
                <a:solidFill>
                  <a:schemeClr val="dk1"/>
                </a:solidFill>
              </a:rPr>
              <a:t>game-theoretical scenarios</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Explores the </a:t>
            </a:r>
            <a:r>
              <a:rPr i="1" lang="en-GB" sz="1700">
                <a:solidFill>
                  <a:schemeClr val="dk1"/>
                </a:solidFill>
              </a:rPr>
              <a:t>response space </a:t>
            </a:r>
            <a:r>
              <a:rPr lang="en-GB" sz="1700">
                <a:solidFill>
                  <a:schemeClr val="dk1"/>
                </a:solidFill>
              </a:rPr>
              <a:t>by challenging or role-playing.</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Rich insights but lower reproducibility; requires human-in-the-loop or scripted agents.</a:t>
            </a:r>
            <a:endParaRPr sz="17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0"/>
          <p:cNvSpPr txBox="1"/>
          <p:nvPr>
            <p:ph idx="1" type="body"/>
          </p:nvPr>
        </p:nvSpPr>
        <p:spPr>
          <a:xfrm>
            <a:off x="7138125" y="1152475"/>
            <a:ext cx="16941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Char char="-"/>
            </a:pPr>
            <a:r>
              <a:rPr lang="en-GB" sz="1700">
                <a:solidFill>
                  <a:schemeClr val="dk1"/>
                </a:solidFill>
              </a:rPr>
              <a:t>Challenge LLM’s initial answer by providing the wrong answer [Wang et al., 2023]</a:t>
            </a:r>
            <a:endParaRPr sz="1700">
              <a:solidFill>
                <a:schemeClr val="dk1"/>
              </a:solidFill>
            </a:endParaRPr>
          </a:p>
        </p:txBody>
      </p:sp>
      <p:pic>
        <p:nvPicPr>
          <p:cNvPr id="448" name="Google Shape;448;p70"/>
          <p:cNvPicPr preferRelativeResize="0"/>
          <p:nvPr/>
        </p:nvPicPr>
        <p:blipFill>
          <a:blip r:embed="rId3">
            <a:alphaModFix/>
          </a:blip>
          <a:stretch>
            <a:fillRect/>
          </a:stretch>
        </p:blipFill>
        <p:spPr>
          <a:xfrm>
            <a:off x="311700" y="270070"/>
            <a:ext cx="6826425" cy="431163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Sequential Diagnosis Benchmark (SDBench)</a:t>
            </a:r>
            <a:endParaRPr/>
          </a:p>
          <a:p>
            <a:pPr indent="0" lvl="0" marL="0" rtl="0" algn="l">
              <a:spcBef>
                <a:spcPts val="0"/>
              </a:spcBef>
              <a:spcAft>
                <a:spcPts val="0"/>
              </a:spcAft>
              <a:buNone/>
            </a:pPr>
            <a:r>
              <a:t/>
            </a:r>
            <a:endParaRPr/>
          </a:p>
        </p:txBody>
      </p:sp>
      <p:sp>
        <p:nvSpPr>
          <p:cNvPr id="454" name="Google Shape;454;p71"/>
          <p:cNvSpPr txBox="1"/>
          <p:nvPr>
            <p:ph idx="1" type="body"/>
          </p:nvPr>
        </p:nvSpPr>
        <p:spPr>
          <a:xfrm>
            <a:off x="311700" y="1152475"/>
            <a:ext cx="8601300" cy="3752700"/>
          </a:xfrm>
          <a:prstGeom prst="rect">
            <a:avLst/>
          </a:prstGeom>
        </p:spPr>
        <p:txBody>
          <a:bodyPr anchorCtr="0" anchor="t" bIns="91425" lIns="91425" spcFirstLastPara="1" rIns="91425" wrap="square" tIns="91425">
            <a:normAutofit fontScale="25000"/>
          </a:bodyPr>
          <a:lstStyle/>
          <a:p>
            <a:pPr indent="-328177" lvl="0" marL="457200" rtl="0" algn="l">
              <a:spcBef>
                <a:spcPts val="0"/>
              </a:spcBef>
              <a:spcAft>
                <a:spcPts val="0"/>
              </a:spcAft>
              <a:buClr>
                <a:schemeClr val="dk1"/>
              </a:buClr>
              <a:buSzPct val="100000"/>
              <a:buChar char="●"/>
            </a:pPr>
            <a:r>
              <a:rPr lang="en-GB" sz="6272">
                <a:solidFill>
                  <a:schemeClr val="dk1"/>
                </a:solidFill>
              </a:rPr>
              <a:t>Converts </a:t>
            </a:r>
            <a:r>
              <a:rPr b="1" lang="en-GB" sz="6272">
                <a:solidFill>
                  <a:schemeClr val="dk1"/>
                </a:solidFill>
              </a:rPr>
              <a:t>304 real clinical cases</a:t>
            </a:r>
            <a:r>
              <a:rPr lang="en-GB" sz="6272">
                <a:solidFill>
                  <a:schemeClr val="dk1"/>
                </a:solidFill>
              </a:rPr>
              <a:t> (NEJM CPCs) into </a:t>
            </a:r>
            <a:r>
              <a:rPr b="1" lang="en-GB" sz="6272">
                <a:solidFill>
                  <a:schemeClr val="dk1"/>
                </a:solidFill>
              </a:rPr>
              <a:t>interactive diagnostic simulations</a:t>
            </a:r>
            <a:r>
              <a:rPr lang="en-GB" sz="6272">
                <a:solidFill>
                  <a:schemeClr val="dk1"/>
                </a:solidFill>
              </a:rPr>
              <a:t>.</a:t>
            </a:r>
            <a:br>
              <a:rPr lang="en-GB" sz="6272">
                <a:solidFill>
                  <a:schemeClr val="dk1"/>
                </a:solidFill>
              </a:rPr>
            </a:br>
            <a:endParaRPr sz="6272">
              <a:solidFill>
                <a:schemeClr val="dk1"/>
              </a:solidFill>
            </a:endParaRPr>
          </a:p>
          <a:p>
            <a:pPr indent="-328177" lvl="0" marL="457200" rtl="0" algn="l">
              <a:spcBef>
                <a:spcPts val="0"/>
              </a:spcBef>
              <a:spcAft>
                <a:spcPts val="0"/>
              </a:spcAft>
              <a:buClr>
                <a:schemeClr val="dk1"/>
              </a:buClr>
              <a:buSzPct val="100000"/>
              <a:buChar char="●"/>
            </a:pPr>
            <a:r>
              <a:rPr lang="en-GB" sz="6272">
                <a:solidFill>
                  <a:schemeClr val="dk1"/>
                </a:solidFill>
              </a:rPr>
              <a:t>LLMs or clinicians must:</a:t>
            </a:r>
            <a:br>
              <a:rPr lang="en-GB" sz="6272">
                <a:solidFill>
                  <a:schemeClr val="dk1"/>
                </a:solidFill>
              </a:rPr>
            </a:br>
            <a:endParaRPr sz="6272">
              <a:solidFill>
                <a:schemeClr val="dk1"/>
              </a:solidFill>
            </a:endParaRPr>
          </a:p>
          <a:p>
            <a:pPr indent="-328177" lvl="0" marL="914400" rtl="0" algn="l">
              <a:spcBef>
                <a:spcPts val="0"/>
              </a:spcBef>
              <a:spcAft>
                <a:spcPts val="0"/>
              </a:spcAft>
              <a:buClr>
                <a:schemeClr val="dk1"/>
              </a:buClr>
              <a:buSzPct val="100000"/>
              <a:buChar char="●"/>
            </a:pPr>
            <a:r>
              <a:rPr lang="en-GB" sz="6272">
                <a:solidFill>
                  <a:schemeClr val="dk1"/>
                </a:solidFill>
              </a:rPr>
              <a:t>Ask history questions</a:t>
            </a:r>
            <a:br>
              <a:rPr lang="en-GB" sz="6272">
                <a:solidFill>
                  <a:schemeClr val="dk1"/>
                </a:solidFill>
              </a:rPr>
            </a:br>
            <a:endParaRPr sz="6272">
              <a:solidFill>
                <a:schemeClr val="dk1"/>
              </a:solidFill>
            </a:endParaRPr>
          </a:p>
          <a:p>
            <a:pPr indent="-328177" lvl="0" marL="914400" rtl="0" algn="l">
              <a:spcBef>
                <a:spcPts val="0"/>
              </a:spcBef>
              <a:spcAft>
                <a:spcPts val="0"/>
              </a:spcAft>
              <a:buClr>
                <a:schemeClr val="dk1"/>
              </a:buClr>
              <a:buSzPct val="100000"/>
              <a:buChar char="●"/>
            </a:pPr>
            <a:r>
              <a:rPr lang="en-GB" sz="6272">
                <a:solidFill>
                  <a:schemeClr val="dk1"/>
                </a:solidFill>
              </a:rPr>
              <a:t>Order diagnostic tests (with </a:t>
            </a:r>
            <a:r>
              <a:rPr b="1" lang="en-GB" sz="6272">
                <a:solidFill>
                  <a:schemeClr val="dk1"/>
                </a:solidFill>
              </a:rPr>
              <a:t>costs</a:t>
            </a:r>
            <a:r>
              <a:rPr lang="en-GB" sz="6272">
                <a:solidFill>
                  <a:schemeClr val="dk1"/>
                </a:solidFill>
              </a:rPr>
              <a:t>)</a:t>
            </a:r>
            <a:br>
              <a:rPr lang="en-GB" sz="6272">
                <a:solidFill>
                  <a:schemeClr val="dk1"/>
                </a:solidFill>
              </a:rPr>
            </a:br>
            <a:endParaRPr sz="6272">
              <a:solidFill>
                <a:schemeClr val="dk1"/>
              </a:solidFill>
            </a:endParaRPr>
          </a:p>
          <a:p>
            <a:pPr indent="-328177" lvl="0" marL="914400" rtl="0" algn="l">
              <a:spcBef>
                <a:spcPts val="0"/>
              </a:spcBef>
              <a:spcAft>
                <a:spcPts val="0"/>
              </a:spcAft>
              <a:buClr>
                <a:schemeClr val="dk1"/>
              </a:buClr>
              <a:buSzPct val="100000"/>
              <a:buChar char="●"/>
            </a:pPr>
            <a:r>
              <a:rPr lang="en-GB" sz="6272">
                <a:solidFill>
                  <a:schemeClr val="dk1"/>
                </a:solidFill>
              </a:rPr>
              <a:t>Make a final diagnosis under </a:t>
            </a:r>
            <a:r>
              <a:rPr b="1" lang="en-GB" sz="6272">
                <a:solidFill>
                  <a:schemeClr val="dk1"/>
                </a:solidFill>
              </a:rPr>
              <a:t>uncertainty and resource constraints</a:t>
            </a:r>
            <a:endParaRPr b="1" sz="6272">
              <a:solidFill>
                <a:schemeClr val="dk1"/>
              </a:solidFill>
            </a:endParaRPr>
          </a:p>
          <a:p>
            <a:pPr indent="-328177" lvl="0" marL="457200" rtl="0" algn="l">
              <a:spcBef>
                <a:spcPts val="0"/>
              </a:spcBef>
              <a:spcAft>
                <a:spcPts val="0"/>
              </a:spcAft>
              <a:buClr>
                <a:schemeClr val="dk1"/>
              </a:buClr>
              <a:buSzPct val="100000"/>
              <a:buChar char="●"/>
            </a:pPr>
            <a:r>
              <a:rPr lang="en-GB" sz="6272">
                <a:solidFill>
                  <a:schemeClr val="dk1"/>
                </a:solidFill>
              </a:rPr>
              <a:t>Evaluates both </a:t>
            </a:r>
            <a:r>
              <a:rPr b="1" lang="en-GB" sz="6272">
                <a:solidFill>
                  <a:schemeClr val="dk1"/>
                </a:solidFill>
              </a:rPr>
              <a:t>diagnostic accuracy</a:t>
            </a:r>
            <a:r>
              <a:rPr lang="en-GB" sz="6272">
                <a:solidFill>
                  <a:schemeClr val="dk1"/>
                </a:solidFill>
              </a:rPr>
              <a:t> and </a:t>
            </a:r>
            <a:r>
              <a:rPr b="1" lang="en-GB" sz="6272">
                <a:solidFill>
                  <a:schemeClr val="dk1"/>
                </a:solidFill>
              </a:rPr>
              <a:t>cost-efficiency</a:t>
            </a:r>
            <a:r>
              <a:rPr lang="en-GB" sz="6272">
                <a:solidFill>
                  <a:schemeClr val="dk1"/>
                </a:solidFill>
              </a:rPr>
              <a:t>.</a:t>
            </a:r>
            <a:endParaRPr sz="6272">
              <a:solidFill>
                <a:schemeClr val="dk1"/>
              </a:solidFill>
            </a:endParaRPr>
          </a:p>
          <a:p>
            <a:pPr indent="-328177" lvl="0" marL="457200" rtl="0" algn="l">
              <a:spcBef>
                <a:spcPts val="0"/>
              </a:spcBef>
              <a:spcAft>
                <a:spcPts val="0"/>
              </a:spcAft>
              <a:buClr>
                <a:schemeClr val="dk1"/>
              </a:buClr>
              <a:buSzPct val="100000"/>
              <a:buChar char="●"/>
            </a:pPr>
            <a:r>
              <a:rPr lang="en-GB" sz="6272">
                <a:solidFill>
                  <a:schemeClr val="dk1"/>
                </a:solidFill>
              </a:rPr>
              <a:t>Moves beyond static benchmarks to simulate more </a:t>
            </a:r>
            <a:r>
              <a:rPr b="1" lang="en-GB" sz="6272">
                <a:solidFill>
                  <a:schemeClr val="dk1"/>
                </a:solidFill>
              </a:rPr>
              <a:t>realistic, decision-based clinical reasoning</a:t>
            </a:r>
            <a:r>
              <a:rPr lang="en-GB" sz="6272">
                <a:solidFill>
                  <a:schemeClr val="dk1"/>
                </a:solidFill>
              </a:rPr>
              <a:t> [Nori et al. 2025]</a:t>
            </a:r>
            <a:endParaRPr sz="6272">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60" name="Google Shape;460;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61" name="Google Shape;461;p72"/>
          <p:cNvPicPr preferRelativeResize="0"/>
          <p:nvPr/>
        </p:nvPicPr>
        <p:blipFill>
          <a:blip r:embed="rId3">
            <a:alphaModFix/>
          </a:blip>
          <a:stretch>
            <a:fillRect/>
          </a:stretch>
        </p:blipFill>
        <p:spPr>
          <a:xfrm>
            <a:off x="1125862" y="95988"/>
            <a:ext cx="6892276" cy="49515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Theoretical Frameworks towards transparent reasoning behaviour</a:t>
            </a:r>
            <a:endParaRPr/>
          </a:p>
        </p:txBody>
      </p:sp>
      <p:sp>
        <p:nvSpPr>
          <p:cNvPr id="467" name="Google Shape;467;p73"/>
          <p:cNvSpPr txBox="1"/>
          <p:nvPr>
            <p:ph idx="1" type="body"/>
          </p:nvPr>
        </p:nvSpPr>
        <p:spPr>
          <a:xfrm>
            <a:off x="311700" y="1453350"/>
            <a:ext cx="8520600" cy="311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These frameworks are designed to meet two important criteria: </a:t>
            </a:r>
            <a:endParaRPr>
              <a:solidFill>
                <a:schemeClr val="dk1"/>
              </a:solidFill>
            </a:endParaRPr>
          </a:p>
          <a:p>
            <a:pPr indent="0" lvl="0" marL="0" rtl="0" algn="l">
              <a:spcBef>
                <a:spcPts val="1200"/>
              </a:spcBef>
              <a:spcAft>
                <a:spcPts val="0"/>
              </a:spcAft>
              <a:buNone/>
            </a:pPr>
            <a:r>
              <a:rPr lang="en-GB">
                <a:solidFill>
                  <a:schemeClr val="dk1"/>
                </a:solidFill>
              </a:rPr>
              <a:t>(a) low-level </a:t>
            </a:r>
            <a:r>
              <a:rPr i="1" lang="en-GB">
                <a:solidFill>
                  <a:schemeClr val="dk1"/>
                </a:solidFill>
              </a:rPr>
              <a:t>reasoning behaviour</a:t>
            </a:r>
            <a:r>
              <a:rPr lang="en-GB">
                <a:solidFill>
                  <a:schemeClr val="dk1"/>
                </a:solidFill>
              </a:rPr>
              <a:t> must be visible </a:t>
            </a:r>
            <a:endParaRPr>
              <a:solidFill>
                <a:schemeClr val="dk1"/>
              </a:solidFill>
            </a:endParaRPr>
          </a:p>
          <a:p>
            <a:pPr indent="0" lvl="0" marL="0" rtl="0" algn="l">
              <a:spcBef>
                <a:spcPts val="1200"/>
              </a:spcBef>
              <a:spcAft>
                <a:spcPts val="0"/>
              </a:spcAft>
              <a:buNone/>
            </a:pPr>
            <a:r>
              <a:rPr lang="en-GB">
                <a:solidFill>
                  <a:schemeClr val="dk1"/>
                </a:solidFill>
              </a:rPr>
              <a:t>(b) task-agnostic</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a medical large language model?</a:t>
            </a:r>
            <a:endParaRPr/>
          </a:p>
        </p:txBody>
      </p:sp>
      <p:sp>
        <p:nvSpPr>
          <p:cNvPr id="155" name="Google Shape;155;p29"/>
          <p:cNvSpPr txBox="1"/>
          <p:nvPr>
            <p:ph idx="1" type="body"/>
          </p:nvPr>
        </p:nvSpPr>
        <p:spPr>
          <a:xfrm>
            <a:off x="311700" y="1152475"/>
            <a:ext cx="3566100" cy="3416400"/>
          </a:xfrm>
          <a:prstGeom prst="rect">
            <a:avLst/>
          </a:prstGeom>
        </p:spPr>
        <p:txBody>
          <a:bodyPr anchorCtr="0" anchor="t" bIns="91425" lIns="91425" spcFirstLastPara="1" rIns="91425" wrap="square" tIns="91425">
            <a:normAutofit fontScale="77500" lnSpcReduction="10000"/>
          </a:bodyPr>
          <a:lstStyle/>
          <a:p>
            <a:pPr indent="-339402" lvl="0" marL="457200" rtl="0" algn="l">
              <a:spcBef>
                <a:spcPts val="0"/>
              </a:spcBef>
              <a:spcAft>
                <a:spcPts val="0"/>
              </a:spcAft>
              <a:buClr>
                <a:schemeClr val="dk1"/>
              </a:buClr>
              <a:buSzPct val="100000"/>
              <a:buChar char="●"/>
            </a:pPr>
            <a:r>
              <a:rPr lang="en-GB" sz="2251">
                <a:solidFill>
                  <a:schemeClr val="dk1"/>
                </a:solidFill>
              </a:rPr>
              <a:t>Transformer architecture with attention-based mechanism [Vaswani et al., 2017]</a:t>
            </a:r>
            <a:endParaRPr sz="2251">
              <a:solidFill>
                <a:schemeClr val="dk1"/>
              </a:solidFill>
            </a:endParaRPr>
          </a:p>
          <a:p>
            <a:pPr indent="-339402" lvl="0" marL="457200" rtl="0" algn="l">
              <a:spcBef>
                <a:spcPts val="0"/>
              </a:spcBef>
              <a:spcAft>
                <a:spcPts val="0"/>
              </a:spcAft>
              <a:buClr>
                <a:schemeClr val="dk1"/>
              </a:buClr>
              <a:buSzPct val="100000"/>
              <a:buChar char="●"/>
            </a:pPr>
            <a:r>
              <a:rPr lang="en-GB" sz="2251">
                <a:solidFill>
                  <a:schemeClr val="dk1"/>
                </a:solidFill>
              </a:rPr>
              <a:t>Characterized by a large number of model parameters</a:t>
            </a:r>
            <a:endParaRPr sz="2251">
              <a:solidFill>
                <a:schemeClr val="dk1"/>
              </a:solidFill>
            </a:endParaRPr>
          </a:p>
          <a:p>
            <a:pPr indent="-339402" lvl="0" marL="457200" rtl="0" algn="l">
              <a:spcBef>
                <a:spcPts val="0"/>
              </a:spcBef>
              <a:spcAft>
                <a:spcPts val="0"/>
              </a:spcAft>
              <a:buClr>
                <a:schemeClr val="dk1"/>
              </a:buClr>
              <a:buSzPct val="100000"/>
              <a:buChar char="●"/>
            </a:pPr>
            <a:r>
              <a:rPr lang="en-GB" sz="2251">
                <a:solidFill>
                  <a:schemeClr val="dk1"/>
                </a:solidFill>
              </a:rPr>
              <a:t>Trained on a huge corpora of data</a:t>
            </a:r>
            <a:endParaRPr sz="2251">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56" name="Google Shape;156;p29"/>
          <p:cNvPicPr preferRelativeResize="0"/>
          <p:nvPr/>
        </p:nvPicPr>
        <p:blipFill>
          <a:blip r:embed="rId3">
            <a:alphaModFix/>
          </a:blip>
          <a:stretch>
            <a:fillRect/>
          </a:stretch>
        </p:blipFill>
        <p:spPr>
          <a:xfrm>
            <a:off x="4845750" y="1017725"/>
            <a:ext cx="2753724" cy="39302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Theoretical Frameworks towards transparent reasoning behaviour</a:t>
            </a:r>
            <a:endParaRPr/>
          </a:p>
        </p:txBody>
      </p:sp>
      <p:sp>
        <p:nvSpPr>
          <p:cNvPr id="473" name="Google Shape;473;p74"/>
          <p:cNvSpPr txBox="1"/>
          <p:nvPr>
            <p:ph idx="1" type="body"/>
          </p:nvPr>
        </p:nvSpPr>
        <p:spPr>
          <a:xfrm>
            <a:off x="311700" y="1396575"/>
            <a:ext cx="8520600" cy="317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Each framework would consist of three broad stages: </a:t>
            </a:r>
            <a:endParaRPr>
              <a:solidFill>
                <a:schemeClr val="dk1"/>
              </a:solidFill>
            </a:endParaRPr>
          </a:p>
          <a:p>
            <a:pPr indent="0" lvl="0" marL="0" rtl="0" algn="l">
              <a:spcBef>
                <a:spcPts val="1200"/>
              </a:spcBef>
              <a:spcAft>
                <a:spcPts val="0"/>
              </a:spcAft>
              <a:buNone/>
            </a:pPr>
            <a:r>
              <a:rPr lang="en-GB">
                <a:solidFill>
                  <a:schemeClr val="dk1"/>
                </a:solidFill>
              </a:rPr>
              <a:t>(a) data preprocessing</a:t>
            </a:r>
            <a:endParaRPr>
              <a:solidFill>
                <a:schemeClr val="dk1"/>
              </a:solidFill>
            </a:endParaRPr>
          </a:p>
          <a:p>
            <a:pPr indent="0" lvl="0" marL="0" rtl="0" algn="l">
              <a:spcBef>
                <a:spcPts val="1200"/>
              </a:spcBef>
              <a:spcAft>
                <a:spcPts val="0"/>
              </a:spcAft>
              <a:buNone/>
            </a:pPr>
            <a:r>
              <a:rPr lang="en-GB">
                <a:solidFill>
                  <a:schemeClr val="dk1"/>
                </a:solidFill>
              </a:rPr>
              <a:t>(b) model training </a:t>
            </a:r>
            <a:endParaRPr>
              <a:solidFill>
                <a:schemeClr val="dk1"/>
              </a:solidFill>
            </a:endParaRPr>
          </a:p>
          <a:p>
            <a:pPr indent="0" lvl="0" marL="0" rtl="0" algn="l">
              <a:spcBef>
                <a:spcPts val="1200"/>
              </a:spcBef>
              <a:spcAft>
                <a:spcPts val="1200"/>
              </a:spcAft>
              <a:buNone/>
            </a:pPr>
            <a:r>
              <a:rPr lang="en-GB">
                <a:solidFill>
                  <a:schemeClr val="dk1"/>
                </a:solidFill>
              </a:rPr>
              <a:t>(c) interpretability via extraction of reasoning behaviour. </a:t>
            </a:r>
            <a:endParaRPr>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5"/>
          <p:cNvSpPr txBox="1"/>
          <p:nvPr/>
        </p:nvSpPr>
        <p:spPr>
          <a:xfrm>
            <a:off x="2946593" y="0"/>
            <a:ext cx="3250800" cy="768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lt1"/>
                </a:solidFill>
              </a:rPr>
              <a:t>Electronic Health and/or Medical Records</a:t>
            </a:r>
            <a:endParaRPr b="1" sz="1800">
              <a:solidFill>
                <a:schemeClr val="lt1"/>
              </a:solidFill>
            </a:endParaRPr>
          </a:p>
        </p:txBody>
      </p:sp>
      <p:sp>
        <p:nvSpPr>
          <p:cNvPr id="479" name="Google Shape;479;p75"/>
          <p:cNvSpPr/>
          <p:nvPr/>
        </p:nvSpPr>
        <p:spPr>
          <a:xfrm>
            <a:off x="4336938" y="814956"/>
            <a:ext cx="470100" cy="3399600"/>
          </a:xfrm>
          <a:prstGeom prst="down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Simple gears | Free SVG" id="480" name="Google Shape;480;p75"/>
          <p:cNvPicPr preferRelativeResize="0"/>
          <p:nvPr/>
        </p:nvPicPr>
        <p:blipFill rotWithShape="1">
          <a:blip r:embed="rId3">
            <a:alphaModFix/>
          </a:blip>
          <a:srcRect b="13417" l="14846" r="11909" t="12453"/>
          <a:stretch/>
        </p:blipFill>
        <p:spPr>
          <a:xfrm>
            <a:off x="3111238" y="1036371"/>
            <a:ext cx="2921527" cy="2956724"/>
          </a:xfrm>
          <a:prstGeom prst="rect">
            <a:avLst/>
          </a:prstGeom>
          <a:noFill/>
          <a:ln>
            <a:noFill/>
          </a:ln>
        </p:spPr>
      </p:pic>
      <p:sp>
        <p:nvSpPr>
          <p:cNvPr id="481" name="Google Shape;481;p75"/>
          <p:cNvSpPr txBox="1"/>
          <p:nvPr/>
        </p:nvSpPr>
        <p:spPr>
          <a:xfrm>
            <a:off x="2946593" y="4261494"/>
            <a:ext cx="3250800" cy="768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lt1"/>
                </a:solidFill>
              </a:rPr>
              <a:t>The patient has the common cold</a:t>
            </a:r>
            <a:endParaRPr b="1" sz="1800">
              <a:solidFill>
                <a:schemeClr val="lt1"/>
              </a:solidFill>
            </a:endParaRPr>
          </a:p>
        </p:txBody>
      </p:sp>
      <p:sp>
        <p:nvSpPr>
          <p:cNvPr id="482" name="Google Shape;482;p75"/>
          <p:cNvSpPr/>
          <p:nvPr/>
        </p:nvSpPr>
        <p:spPr>
          <a:xfrm>
            <a:off x="1462746" y="4261503"/>
            <a:ext cx="1292700" cy="76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Resultingprediction</a:t>
            </a:r>
            <a:endParaRPr b="1" sz="1800"/>
          </a:p>
        </p:txBody>
      </p:sp>
      <p:sp>
        <p:nvSpPr>
          <p:cNvPr id="483" name="Google Shape;483;p75"/>
          <p:cNvSpPr txBox="1"/>
          <p:nvPr/>
        </p:nvSpPr>
        <p:spPr>
          <a:xfrm>
            <a:off x="2946593" y="1425784"/>
            <a:ext cx="3250800" cy="768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lt1"/>
                </a:solidFill>
              </a:rPr>
              <a:t>Summarised, high-level, feature-lost information</a:t>
            </a:r>
            <a:endParaRPr b="1" sz="1800">
              <a:solidFill>
                <a:schemeClr val="lt1"/>
              </a:solidFill>
              <a:highlight>
                <a:srgbClr val="4A86E8"/>
              </a:highlight>
            </a:endParaRPr>
          </a:p>
        </p:txBody>
      </p:sp>
      <p:sp>
        <p:nvSpPr>
          <p:cNvPr id="484" name="Google Shape;484;p75"/>
          <p:cNvSpPr/>
          <p:nvPr/>
        </p:nvSpPr>
        <p:spPr>
          <a:xfrm>
            <a:off x="1462746" y="3"/>
            <a:ext cx="1292700" cy="76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Initial input</a:t>
            </a:r>
            <a:endParaRPr b="1" sz="1800"/>
          </a:p>
        </p:txBody>
      </p:sp>
      <p:sp>
        <p:nvSpPr>
          <p:cNvPr id="485" name="Google Shape;485;p75"/>
          <p:cNvSpPr txBox="1"/>
          <p:nvPr/>
        </p:nvSpPr>
        <p:spPr>
          <a:xfrm>
            <a:off x="2946605" y="2851584"/>
            <a:ext cx="3250800" cy="768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lt1"/>
                </a:solidFill>
              </a:rPr>
              <a:t>Machine learning model</a:t>
            </a:r>
            <a:endParaRPr b="1" sz="1800">
              <a:solidFill>
                <a:schemeClr val="lt1"/>
              </a:solidFill>
            </a:endParaRPr>
          </a:p>
        </p:txBody>
      </p:sp>
      <p:sp>
        <p:nvSpPr>
          <p:cNvPr id="486" name="Google Shape;486;p75"/>
          <p:cNvSpPr/>
          <p:nvPr/>
        </p:nvSpPr>
        <p:spPr>
          <a:xfrm>
            <a:off x="779800" y="3619575"/>
            <a:ext cx="2658600" cy="5949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XAI: </a:t>
            </a:r>
            <a:endParaRPr b="1" sz="1800"/>
          </a:p>
          <a:p>
            <a:pPr indent="0" lvl="0" marL="0" rtl="0" algn="ctr">
              <a:spcBef>
                <a:spcPts val="0"/>
              </a:spcBef>
              <a:spcAft>
                <a:spcPts val="0"/>
              </a:spcAft>
              <a:buNone/>
            </a:pPr>
            <a:r>
              <a:rPr b="1" lang="en-GB" sz="1800"/>
              <a:t>Exposable reasoning</a:t>
            </a:r>
            <a:endParaRPr b="1" sz="1800"/>
          </a:p>
        </p:txBody>
      </p:sp>
      <p:sp>
        <p:nvSpPr>
          <p:cNvPr id="487" name="Google Shape;487;p75"/>
          <p:cNvSpPr/>
          <p:nvPr/>
        </p:nvSpPr>
        <p:spPr>
          <a:xfrm>
            <a:off x="779800" y="799438"/>
            <a:ext cx="2658600" cy="5949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Preprocessing: </a:t>
            </a:r>
            <a:endParaRPr b="1" sz="1800"/>
          </a:p>
          <a:p>
            <a:pPr indent="0" lvl="0" marL="0" rtl="0" algn="ctr">
              <a:spcBef>
                <a:spcPts val="0"/>
              </a:spcBef>
              <a:spcAft>
                <a:spcPts val="0"/>
              </a:spcAft>
              <a:buNone/>
            </a:pPr>
            <a:r>
              <a:rPr b="1" lang="en-GB" sz="1800"/>
              <a:t>Data standardisation</a:t>
            </a:r>
            <a:endParaRPr b="1" sz="1800"/>
          </a:p>
        </p:txBody>
      </p:sp>
      <p:sp>
        <p:nvSpPr>
          <p:cNvPr id="488" name="Google Shape;488;p75"/>
          <p:cNvSpPr/>
          <p:nvPr/>
        </p:nvSpPr>
        <p:spPr>
          <a:xfrm>
            <a:off x="779800" y="2225225"/>
            <a:ext cx="2658600" cy="5949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Choice: </a:t>
            </a:r>
            <a:endParaRPr b="1" sz="1800"/>
          </a:p>
          <a:p>
            <a:pPr indent="0" lvl="0" marL="0" rtl="0" algn="ctr">
              <a:spcBef>
                <a:spcPts val="0"/>
              </a:spcBef>
              <a:spcAft>
                <a:spcPts val="0"/>
              </a:spcAft>
              <a:buNone/>
            </a:pPr>
            <a:r>
              <a:rPr b="1" lang="en-GB" sz="1800"/>
              <a:t>Deterministic models</a:t>
            </a:r>
            <a:endParaRPr b="1" sz="1800"/>
          </a:p>
        </p:txBody>
      </p:sp>
      <p:sp>
        <p:nvSpPr>
          <p:cNvPr id="489" name="Google Shape;489;p75"/>
          <p:cNvSpPr/>
          <p:nvPr/>
        </p:nvSpPr>
        <p:spPr>
          <a:xfrm>
            <a:off x="8850175" y="-63850"/>
            <a:ext cx="293700" cy="5213100"/>
          </a:xfrm>
          <a:prstGeom prst="rect">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1</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6"/>
          <p:cNvSpPr/>
          <p:nvPr/>
        </p:nvSpPr>
        <p:spPr>
          <a:xfrm>
            <a:off x="5506082" y="2282014"/>
            <a:ext cx="364500" cy="531600"/>
          </a:xfrm>
          <a:prstGeom prst="down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 name="Google Shape;495;p76"/>
          <p:cNvSpPr/>
          <p:nvPr/>
        </p:nvSpPr>
        <p:spPr>
          <a:xfrm>
            <a:off x="4785666" y="1432435"/>
            <a:ext cx="1853400" cy="8496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lt1"/>
                </a:solidFill>
              </a:rPr>
              <a:t>Extract </a:t>
            </a:r>
            <a:endParaRPr b="1" sz="1200">
              <a:solidFill>
                <a:schemeClr val="lt1"/>
              </a:solidFill>
            </a:endParaRPr>
          </a:p>
          <a:p>
            <a:pPr indent="0" lvl="0" marL="0" rtl="0" algn="ctr">
              <a:spcBef>
                <a:spcPts val="0"/>
              </a:spcBef>
              <a:spcAft>
                <a:spcPts val="0"/>
              </a:spcAft>
              <a:buNone/>
            </a:pPr>
            <a:r>
              <a:rPr b="1" lang="en-GB" sz="1200">
                <a:solidFill>
                  <a:schemeClr val="lt1"/>
                </a:solidFill>
              </a:rPr>
              <a:t>(Diagnostic Rules, CoT reasoning, LLM Attention Weights)</a:t>
            </a:r>
            <a:endParaRPr b="1" sz="1200">
              <a:solidFill>
                <a:schemeClr val="lt1"/>
              </a:solidFill>
            </a:endParaRPr>
          </a:p>
        </p:txBody>
      </p:sp>
      <p:sp>
        <p:nvSpPr>
          <p:cNvPr id="496" name="Google Shape;496;p76"/>
          <p:cNvSpPr/>
          <p:nvPr/>
        </p:nvSpPr>
        <p:spPr>
          <a:xfrm>
            <a:off x="4785666" y="112425"/>
            <a:ext cx="1805400" cy="849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rPr>
              <a:t>Patient Case</a:t>
            </a:r>
            <a:endParaRPr b="1" sz="1600">
              <a:solidFill>
                <a:schemeClr val="lt1"/>
              </a:solidFill>
            </a:endParaRPr>
          </a:p>
        </p:txBody>
      </p:sp>
      <p:sp>
        <p:nvSpPr>
          <p:cNvPr id="497" name="Google Shape;497;p76"/>
          <p:cNvSpPr/>
          <p:nvPr/>
        </p:nvSpPr>
        <p:spPr>
          <a:xfrm>
            <a:off x="4785666" y="2813541"/>
            <a:ext cx="1853400" cy="8496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rPr>
              <a:t>Symbolic Solver </a:t>
            </a:r>
            <a:endParaRPr b="1" sz="1600">
              <a:solidFill>
                <a:schemeClr val="lt1"/>
              </a:solidFill>
            </a:endParaRPr>
          </a:p>
        </p:txBody>
      </p:sp>
      <p:sp>
        <p:nvSpPr>
          <p:cNvPr id="498" name="Google Shape;498;p76"/>
          <p:cNvSpPr/>
          <p:nvPr/>
        </p:nvSpPr>
        <p:spPr>
          <a:xfrm rot="5400000">
            <a:off x="5759975" y="1249589"/>
            <a:ext cx="2959800" cy="1297500"/>
          </a:xfrm>
          <a:prstGeom prst="curvedDownArrow">
            <a:avLst>
              <a:gd fmla="val 25000" name="adj1"/>
              <a:gd fmla="val 50000" name="adj2"/>
              <a:gd fmla="val 25000" name="adj3"/>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 name="Google Shape;499;p76"/>
          <p:cNvSpPr/>
          <p:nvPr/>
        </p:nvSpPr>
        <p:spPr>
          <a:xfrm>
            <a:off x="4785666" y="4194646"/>
            <a:ext cx="1853400" cy="849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rPr>
              <a:t>(Answer, Inference Chains)</a:t>
            </a:r>
            <a:endParaRPr b="1" sz="1600">
              <a:solidFill>
                <a:schemeClr val="lt1"/>
              </a:solidFill>
            </a:endParaRPr>
          </a:p>
        </p:txBody>
      </p:sp>
      <p:sp>
        <p:nvSpPr>
          <p:cNvPr id="500" name="Google Shape;500;p76"/>
          <p:cNvSpPr/>
          <p:nvPr/>
        </p:nvSpPr>
        <p:spPr>
          <a:xfrm>
            <a:off x="5506082" y="3663120"/>
            <a:ext cx="364500" cy="531600"/>
          </a:xfrm>
          <a:prstGeom prst="down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 name="Google Shape;501;p76"/>
          <p:cNvSpPr/>
          <p:nvPr/>
        </p:nvSpPr>
        <p:spPr>
          <a:xfrm rot="-5400000">
            <a:off x="3879516" y="1120846"/>
            <a:ext cx="382500" cy="1472700"/>
          </a:xfrm>
          <a:prstGeom prst="down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 name="Google Shape;502;p76"/>
          <p:cNvSpPr txBox="1"/>
          <p:nvPr/>
        </p:nvSpPr>
        <p:spPr>
          <a:xfrm>
            <a:off x="2242866" y="1354812"/>
            <a:ext cx="3425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LLM</a:t>
            </a:r>
            <a:endParaRPr sz="1500"/>
          </a:p>
        </p:txBody>
      </p:sp>
      <p:sp>
        <p:nvSpPr>
          <p:cNvPr id="503" name="Google Shape;503;p76"/>
          <p:cNvSpPr txBox="1"/>
          <p:nvPr/>
        </p:nvSpPr>
        <p:spPr>
          <a:xfrm>
            <a:off x="2008419" y="3022796"/>
            <a:ext cx="3425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Symbolic AI</a:t>
            </a:r>
            <a:endParaRPr sz="1500"/>
          </a:p>
        </p:txBody>
      </p:sp>
      <p:sp>
        <p:nvSpPr>
          <p:cNvPr id="504" name="Google Shape;504;p76"/>
          <p:cNvSpPr txBox="1"/>
          <p:nvPr/>
        </p:nvSpPr>
        <p:spPr>
          <a:xfrm>
            <a:off x="514538" y="42757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Diagnostic Algorithm</a:t>
            </a:r>
            <a:endParaRPr sz="1500"/>
          </a:p>
        </p:txBody>
      </p:sp>
      <p:sp>
        <p:nvSpPr>
          <p:cNvPr id="505" name="Google Shape;505;p76"/>
          <p:cNvSpPr/>
          <p:nvPr/>
        </p:nvSpPr>
        <p:spPr>
          <a:xfrm>
            <a:off x="1469375" y="1049925"/>
            <a:ext cx="726900" cy="38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t>Symptom 1</a:t>
            </a:r>
            <a:endParaRPr sz="800"/>
          </a:p>
        </p:txBody>
      </p:sp>
      <p:sp>
        <p:nvSpPr>
          <p:cNvPr id="506" name="Google Shape;506;p76"/>
          <p:cNvSpPr/>
          <p:nvPr/>
        </p:nvSpPr>
        <p:spPr>
          <a:xfrm>
            <a:off x="742475" y="1665975"/>
            <a:ext cx="726900" cy="38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t>Symptom 2</a:t>
            </a:r>
            <a:endParaRPr sz="800"/>
          </a:p>
        </p:txBody>
      </p:sp>
      <p:sp>
        <p:nvSpPr>
          <p:cNvPr id="507" name="Google Shape;507;p76"/>
          <p:cNvSpPr/>
          <p:nvPr/>
        </p:nvSpPr>
        <p:spPr>
          <a:xfrm>
            <a:off x="2327700" y="2449350"/>
            <a:ext cx="726900" cy="3825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solidFill>
                  <a:schemeClr val="dk1"/>
                </a:solidFill>
              </a:rPr>
              <a:t>Diagnosis</a:t>
            </a:r>
            <a:r>
              <a:rPr lang="en-GB" sz="800"/>
              <a:t> 3</a:t>
            </a:r>
            <a:endParaRPr sz="800"/>
          </a:p>
        </p:txBody>
      </p:sp>
      <p:sp>
        <p:nvSpPr>
          <p:cNvPr id="508" name="Google Shape;508;p76"/>
          <p:cNvSpPr/>
          <p:nvPr/>
        </p:nvSpPr>
        <p:spPr>
          <a:xfrm>
            <a:off x="305600" y="2431050"/>
            <a:ext cx="726900" cy="3825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t>Diagnosis 1</a:t>
            </a:r>
            <a:endParaRPr sz="800"/>
          </a:p>
        </p:txBody>
      </p:sp>
      <p:sp>
        <p:nvSpPr>
          <p:cNvPr id="509" name="Google Shape;509;p76"/>
          <p:cNvSpPr/>
          <p:nvPr/>
        </p:nvSpPr>
        <p:spPr>
          <a:xfrm>
            <a:off x="1316650" y="2431050"/>
            <a:ext cx="726900" cy="3825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t>Diagnosis 2</a:t>
            </a:r>
            <a:endParaRPr sz="800"/>
          </a:p>
        </p:txBody>
      </p:sp>
      <p:cxnSp>
        <p:nvCxnSpPr>
          <p:cNvPr id="510" name="Google Shape;510;p76"/>
          <p:cNvCxnSpPr>
            <a:stCxn id="505" idx="1"/>
            <a:endCxn id="506" idx="0"/>
          </p:cNvCxnSpPr>
          <p:nvPr/>
        </p:nvCxnSpPr>
        <p:spPr>
          <a:xfrm flipH="1">
            <a:off x="1106075" y="1241175"/>
            <a:ext cx="363300" cy="424800"/>
          </a:xfrm>
          <a:prstGeom prst="bentConnector2">
            <a:avLst/>
          </a:prstGeom>
          <a:noFill/>
          <a:ln cap="flat" cmpd="sng" w="9525">
            <a:solidFill>
              <a:schemeClr val="dk2"/>
            </a:solidFill>
            <a:prstDash val="solid"/>
            <a:round/>
            <a:headEnd len="med" w="med" type="none"/>
            <a:tailEnd len="med" w="med" type="none"/>
          </a:ln>
        </p:spPr>
      </p:cxnSp>
      <p:cxnSp>
        <p:nvCxnSpPr>
          <p:cNvPr id="511" name="Google Shape;511;p76"/>
          <p:cNvCxnSpPr>
            <a:stCxn id="505" idx="3"/>
            <a:endCxn id="507" idx="0"/>
          </p:cNvCxnSpPr>
          <p:nvPr/>
        </p:nvCxnSpPr>
        <p:spPr>
          <a:xfrm>
            <a:off x="2196275" y="1241175"/>
            <a:ext cx="495000" cy="1208100"/>
          </a:xfrm>
          <a:prstGeom prst="bentConnector2">
            <a:avLst/>
          </a:prstGeom>
          <a:noFill/>
          <a:ln cap="flat" cmpd="sng" w="9525">
            <a:solidFill>
              <a:schemeClr val="dk2"/>
            </a:solidFill>
            <a:prstDash val="solid"/>
            <a:round/>
            <a:headEnd len="med" w="med" type="none"/>
            <a:tailEnd len="med" w="med" type="none"/>
          </a:ln>
        </p:spPr>
      </p:cxnSp>
      <p:cxnSp>
        <p:nvCxnSpPr>
          <p:cNvPr id="512" name="Google Shape;512;p76"/>
          <p:cNvCxnSpPr>
            <a:stCxn id="506" idx="2"/>
            <a:endCxn id="508" idx="0"/>
          </p:cNvCxnSpPr>
          <p:nvPr/>
        </p:nvCxnSpPr>
        <p:spPr>
          <a:xfrm rot="5400000">
            <a:off x="696275" y="2021325"/>
            <a:ext cx="382500" cy="436800"/>
          </a:xfrm>
          <a:prstGeom prst="bentConnector3">
            <a:avLst>
              <a:gd fmla="val 50010" name="adj1"/>
            </a:avLst>
          </a:prstGeom>
          <a:noFill/>
          <a:ln cap="flat" cmpd="sng" w="9525">
            <a:solidFill>
              <a:schemeClr val="dk2"/>
            </a:solidFill>
            <a:prstDash val="solid"/>
            <a:round/>
            <a:headEnd len="med" w="med" type="none"/>
            <a:tailEnd len="med" w="med" type="none"/>
          </a:ln>
        </p:spPr>
      </p:cxnSp>
      <p:cxnSp>
        <p:nvCxnSpPr>
          <p:cNvPr id="513" name="Google Shape;513;p76"/>
          <p:cNvCxnSpPr>
            <a:stCxn id="506" idx="2"/>
            <a:endCxn id="509" idx="0"/>
          </p:cNvCxnSpPr>
          <p:nvPr/>
        </p:nvCxnSpPr>
        <p:spPr>
          <a:xfrm flipH="1" rot="-5400000">
            <a:off x="1201775" y="1952625"/>
            <a:ext cx="382500" cy="574200"/>
          </a:xfrm>
          <a:prstGeom prst="bentConnector3">
            <a:avLst>
              <a:gd fmla="val 50010" name="adj1"/>
            </a:avLst>
          </a:prstGeom>
          <a:noFill/>
          <a:ln cap="flat" cmpd="sng" w="9525">
            <a:solidFill>
              <a:schemeClr val="dk2"/>
            </a:solidFill>
            <a:prstDash val="solid"/>
            <a:round/>
            <a:headEnd len="med" w="med" type="none"/>
            <a:tailEnd len="med" w="med" type="none"/>
          </a:ln>
        </p:spPr>
      </p:cxnSp>
      <p:sp>
        <p:nvSpPr>
          <p:cNvPr id="514" name="Google Shape;514;p76"/>
          <p:cNvSpPr txBox="1"/>
          <p:nvPr/>
        </p:nvSpPr>
        <p:spPr>
          <a:xfrm>
            <a:off x="582875" y="1298150"/>
            <a:ext cx="6600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rPr>
              <a:t>Present</a:t>
            </a:r>
            <a:endParaRPr b="1" sz="800">
              <a:solidFill>
                <a:schemeClr val="dk2"/>
              </a:solidFill>
            </a:endParaRPr>
          </a:p>
        </p:txBody>
      </p:sp>
      <p:sp>
        <p:nvSpPr>
          <p:cNvPr id="515" name="Google Shape;515;p76"/>
          <p:cNvSpPr txBox="1"/>
          <p:nvPr/>
        </p:nvSpPr>
        <p:spPr>
          <a:xfrm>
            <a:off x="133450" y="2048475"/>
            <a:ext cx="7269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rPr>
              <a:t>Present</a:t>
            </a:r>
            <a:endParaRPr b="1" sz="800">
              <a:solidFill>
                <a:schemeClr val="dk2"/>
              </a:solidFill>
            </a:endParaRPr>
          </a:p>
          <a:p>
            <a:pPr indent="0" lvl="0" marL="0" rtl="0" algn="l">
              <a:spcBef>
                <a:spcPts val="0"/>
              </a:spcBef>
              <a:spcAft>
                <a:spcPts val="0"/>
              </a:spcAft>
              <a:buNone/>
            </a:pPr>
            <a:r>
              <a:t/>
            </a:r>
            <a:endParaRPr b="1" sz="800">
              <a:solidFill>
                <a:schemeClr val="dk2"/>
              </a:solidFill>
            </a:endParaRPr>
          </a:p>
        </p:txBody>
      </p:sp>
      <p:sp>
        <p:nvSpPr>
          <p:cNvPr id="516" name="Google Shape;516;p76"/>
          <p:cNvSpPr txBox="1"/>
          <p:nvPr/>
        </p:nvSpPr>
        <p:spPr>
          <a:xfrm>
            <a:off x="2691275" y="1298150"/>
            <a:ext cx="5742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rPr>
              <a:t>Not Present</a:t>
            </a:r>
            <a:endParaRPr b="1" sz="800">
              <a:solidFill>
                <a:schemeClr val="dk2"/>
              </a:solidFill>
            </a:endParaRPr>
          </a:p>
        </p:txBody>
      </p:sp>
      <p:sp>
        <p:nvSpPr>
          <p:cNvPr id="517" name="Google Shape;517;p76"/>
          <p:cNvSpPr txBox="1"/>
          <p:nvPr/>
        </p:nvSpPr>
        <p:spPr>
          <a:xfrm>
            <a:off x="1651100" y="2005275"/>
            <a:ext cx="7269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rPr>
              <a:t>Not Present</a:t>
            </a:r>
            <a:endParaRPr b="1" sz="800">
              <a:solidFill>
                <a:schemeClr val="dk2"/>
              </a:solidFill>
            </a:endParaRPr>
          </a:p>
        </p:txBody>
      </p:sp>
      <p:sp>
        <p:nvSpPr>
          <p:cNvPr id="518" name="Google Shape;518;p76"/>
          <p:cNvSpPr txBox="1"/>
          <p:nvPr/>
        </p:nvSpPr>
        <p:spPr>
          <a:xfrm>
            <a:off x="4290675" y="3038238"/>
            <a:ext cx="49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
        <p:nvSpPr>
          <p:cNvPr id="519" name="Google Shape;519;p76"/>
          <p:cNvSpPr/>
          <p:nvPr/>
        </p:nvSpPr>
        <p:spPr>
          <a:xfrm>
            <a:off x="5506082" y="2282014"/>
            <a:ext cx="364500" cy="531600"/>
          </a:xfrm>
          <a:prstGeom prst="down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0" name="Google Shape;520;p76"/>
          <p:cNvSpPr/>
          <p:nvPr/>
        </p:nvSpPr>
        <p:spPr>
          <a:xfrm>
            <a:off x="4785666" y="1432435"/>
            <a:ext cx="1853400" cy="8496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rPr>
              <a:t>Extract </a:t>
            </a:r>
            <a:endParaRPr b="1" sz="1200">
              <a:solidFill>
                <a:srgbClr val="FFFFFF"/>
              </a:solidFill>
            </a:endParaRPr>
          </a:p>
          <a:p>
            <a:pPr indent="0" lvl="0" marL="0" rtl="0" algn="ctr">
              <a:spcBef>
                <a:spcPts val="0"/>
              </a:spcBef>
              <a:spcAft>
                <a:spcPts val="0"/>
              </a:spcAft>
              <a:buNone/>
            </a:pPr>
            <a:r>
              <a:rPr b="1" lang="en-GB" sz="1200">
                <a:solidFill>
                  <a:srgbClr val="FFFFFF"/>
                </a:solidFill>
              </a:rPr>
              <a:t>(Diagnostic Rules, CoT reasoning, LLM Attention Weights)</a:t>
            </a:r>
            <a:endParaRPr b="1" sz="1200">
              <a:solidFill>
                <a:srgbClr val="FFFFFF"/>
              </a:solidFill>
            </a:endParaRPr>
          </a:p>
        </p:txBody>
      </p:sp>
      <p:sp>
        <p:nvSpPr>
          <p:cNvPr id="521" name="Google Shape;521;p76"/>
          <p:cNvSpPr/>
          <p:nvPr/>
        </p:nvSpPr>
        <p:spPr>
          <a:xfrm>
            <a:off x="4785666" y="112425"/>
            <a:ext cx="1805400" cy="849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rPr>
              <a:t>Patient Case</a:t>
            </a:r>
            <a:endParaRPr b="1" sz="1600">
              <a:solidFill>
                <a:srgbClr val="FFFFFF"/>
              </a:solidFill>
            </a:endParaRPr>
          </a:p>
        </p:txBody>
      </p:sp>
      <p:sp>
        <p:nvSpPr>
          <p:cNvPr id="522" name="Google Shape;522;p76"/>
          <p:cNvSpPr/>
          <p:nvPr/>
        </p:nvSpPr>
        <p:spPr>
          <a:xfrm>
            <a:off x="4785666" y="2813541"/>
            <a:ext cx="1853400" cy="8496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rPr>
              <a:t>Symbolic Solver </a:t>
            </a:r>
            <a:endParaRPr b="1" sz="1600">
              <a:solidFill>
                <a:srgbClr val="FFFFFF"/>
              </a:solidFill>
            </a:endParaRPr>
          </a:p>
        </p:txBody>
      </p:sp>
      <p:sp>
        <p:nvSpPr>
          <p:cNvPr id="523" name="Google Shape;523;p76"/>
          <p:cNvSpPr/>
          <p:nvPr/>
        </p:nvSpPr>
        <p:spPr>
          <a:xfrm rot="5400000">
            <a:off x="5759975" y="1249589"/>
            <a:ext cx="2959800" cy="1297500"/>
          </a:xfrm>
          <a:prstGeom prst="curvedDownArrow">
            <a:avLst>
              <a:gd fmla="val 25000" name="adj1"/>
              <a:gd fmla="val 50000" name="adj2"/>
              <a:gd fmla="val 25000" name="adj3"/>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4" name="Google Shape;524;p76"/>
          <p:cNvSpPr/>
          <p:nvPr/>
        </p:nvSpPr>
        <p:spPr>
          <a:xfrm>
            <a:off x="4785666" y="4194646"/>
            <a:ext cx="1853400" cy="849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rPr>
              <a:t>(Answer, Inference Chains)</a:t>
            </a:r>
            <a:endParaRPr b="1" sz="1600">
              <a:solidFill>
                <a:srgbClr val="FFFFFF"/>
              </a:solidFill>
            </a:endParaRPr>
          </a:p>
        </p:txBody>
      </p:sp>
      <p:sp>
        <p:nvSpPr>
          <p:cNvPr id="525" name="Google Shape;525;p76"/>
          <p:cNvSpPr/>
          <p:nvPr/>
        </p:nvSpPr>
        <p:spPr>
          <a:xfrm>
            <a:off x="5506082" y="3663120"/>
            <a:ext cx="364500" cy="531600"/>
          </a:xfrm>
          <a:prstGeom prst="down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6" name="Google Shape;526;p76"/>
          <p:cNvSpPr/>
          <p:nvPr/>
        </p:nvSpPr>
        <p:spPr>
          <a:xfrm rot="-5400000">
            <a:off x="3879516" y="1120846"/>
            <a:ext cx="382500" cy="1472700"/>
          </a:xfrm>
          <a:prstGeom prst="down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7" name="Google Shape;527;p76"/>
          <p:cNvSpPr txBox="1"/>
          <p:nvPr/>
        </p:nvSpPr>
        <p:spPr>
          <a:xfrm>
            <a:off x="2242866" y="1354812"/>
            <a:ext cx="3425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000000"/>
                </a:solidFill>
              </a:rPr>
              <a:t>LLM</a:t>
            </a:r>
            <a:endParaRPr sz="1500"/>
          </a:p>
        </p:txBody>
      </p:sp>
      <p:sp>
        <p:nvSpPr>
          <p:cNvPr id="528" name="Google Shape;528;p76"/>
          <p:cNvSpPr txBox="1"/>
          <p:nvPr/>
        </p:nvSpPr>
        <p:spPr>
          <a:xfrm>
            <a:off x="2008419" y="3022796"/>
            <a:ext cx="3425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000000"/>
                </a:solidFill>
              </a:rPr>
              <a:t>Symbolic AI</a:t>
            </a:r>
            <a:endParaRPr sz="1500"/>
          </a:p>
        </p:txBody>
      </p:sp>
      <p:sp>
        <p:nvSpPr>
          <p:cNvPr id="529" name="Google Shape;529;p76"/>
          <p:cNvSpPr txBox="1"/>
          <p:nvPr/>
        </p:nvSpPr>
        <p:spPr>
          <a:xfrm>
            <a:off x="514538" y="42757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000000"/>
                </a:solidFill>
              </a:rPr>
              <a:t>Diagnostic Algorithm</a:t>
            </a:r>
            <a:endParaRPr sz="1500"/>
          </a:p>
        </p:txBody>
      </p:sp>
      <p:sp>
        <p:nvSpPr>
          <p:cNvPr id="530" name="Google Shape;530;p76"/>
          <p:cNvSpPr/>
          <p:nvPr/>
        </p:nvSpPr>
        <p:spPr>
          <a:xfrm>
            <a:off x="1469375" y="1049925"/>
            <a:ext cx="726900" cy="3825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t>Symptom 1</a:t>
            </a:r>
            <a:endParaRPr sz="800"/>
          </a:p>
        </p:txBody>
      </p:sp>
      <p:sp>
        <p:nvSpPr>
          <p:cNvPr id="531" name="Google Shape;531;p76"/>
          <p:cNvSpPr/>
          <p:nvPr/>
        </p:nvSpPr>
        <p:spPr>
          <a:xfrm>
            <a:off x="742475" y="1665975"/>
            <a:ext cx="726900" cy="3825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t>Symptom 2</a:t>
            </a:r>
            <a:endParaRPr sz="800"/>
          </a:p>
        </p:txBody>
      </p:sp>
      <p:sp>
        <p:nvSpPr>
          <p:cNvPr id="532" name="Google Shape;532;p76"/>
          <p:cNvSpPr/>
          <p:nvPr/>
        </p:nvSpPr>
        <p:spPr>
          <a:xfrm>
            <a:off x="2327700" y="2449350"/>
            <a:ext cx="726900" cy="3825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solidFill>
                  <a:srgbClr val="000000"/>
                </a:solidFill>
              </a:rPr>
              <a:t>Diagnosis</a:t>
            </a:r>
            <a:r>
              <a:rPr lang="en-GB" sz="800"/>
              <a:t> 3</a:t>
            </a:r>
            <a:endParaRPr sz="800"/>
          </a:p>
        </p:txBody>
      </p:sp>
      <p:sp>
        <p:nvSpPr>
          <p:cNvPr id="533" name="Google Shape;533;p76"/>
          <p:cNvSpPr/>
          <p:nvPr/>
        </p:nvSpPr>
        <p:spPr>
          <a:xfrm>
            <a:off x="305600" y="2431050"/>
            <a:ext cx="726900" cy="3825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t>Diagnosis 1</a:t>
            </a:r>
            <a:endParaRPr sz="800"/>
          </a:p>
        </p:txBody>
      </p:sp>
      <p:sp>
        <p:nvSpPr>
          <p:cNvPr id="534" name="Google Shape;534;p76"/>
          <p:cNvSpPr/>
          <p:nvPr/>
        </p:nvSpPr>
        <p:spPr>
          <a:xfrm>
            <a:off x="1316650" y="2431050"/>
            <a:ext cx="726900" cy="3825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t>Diagnosis 2</a:t>
            </a:r>
            <a:endParaRPr sz="800"/>
          </a:p>
        </p:txBody>
      </p:sp>
      <p:cxnSp>
        <p:nvCxnSpPr>
          <p:cNvPr id="535" name="Google Shape;535;p76"/>
          <p:cNvCxnSpPr>
            <a:stCxn id="530" idx="1"/>
            <a:endCxn id="531" idx="0"/>
          </p:cNvCxnSpPr>
          <p:nvPr/>
        </p:nvCxnSpPr>
        <p:spPr>
          <a:xfrm flipH="1">
            <a:off x="1106075" y="1241175"/>
            <a:ext cx="363300" cy="424800"/>
          </a:xfrm>
          <a:prstGeom prst="bentConnector2">
            <a:avLst/>
          </a:prstGeom>
          <a:noFill/>
          <a:ln cap="flat" cmpd="sng" w="9525">
            <a:solidFill>
              <a:srgbClr val="595959"/>
            </a:solidFill>
            <a:prstDash val="solid"/>
            <a:round/>
            <a:headEnd len="med" w="med" type="none"/>
            <a:tailEnd len="med" w="med" type="none"/>
          </a:ln>
        </p:spPr>
      </p:cxnSp>
      <p:cxnSp>
        <p:nvCxnSpPr>
          <p:cNvPr id="536" name="Google Shape;536;p76"/>
          <p:cNvCxnSpPr>
            <a:stCxn id="530" idx="3"/>
            <a:endCxn id="532" idx="0"/>
          </p:cNvCxnSpPr>
          <p:nvPr/>
        </p:nvCxnSpPr>
        <p:spPr>
          <a:xfrm>
            <a:off x="2196275" y="1241175"/>
            <a:ext cx="495000" cy="1208100"/>
          </a:xfrm>
          <a:prstGeom prst="bentConnector2">
            <a:avLst/>
          </a:prstGeom>
          <a:noFill/>
          <a:ln cap="flat" cmpd="sng" w="9525">
            <a:solidFill>
              <a:srgbClr val="595959"/>
            </a:solidFill>
            <a:prstDash val="solid"/>
            <a:round/>
            <a:headEnd len="med" w="med" type="none"/>
            <a:tailEnd len="med" w="med" type="none"/>
          </a:ln>
        </p:spPr>
      </p:cxnSp>
      <p:cxnSp>
        <p:nvCxnSpPr>
          <p:cNvPr id="537" name="Google Shape;537;p76"/>
          <p:cNvCxnSpPr>
            <a:stCxn id="531" idx="2"/>
            <a:endCxn id="533" idx="0"/>
          </p:cNvCxnSpPr>
          <p:nvPr/>
        </p:nvCxnSpPr>
        <p:spPr>
          <a:xfrm rot="5400000">
            <a:off x="696275" y="2021325"/>
            <a:ext cx="382500" cy="436800"/>
          </a:xfrm>
          <a:prstGeom prst="bentConnector3">
            <a:avLst>
              <a:gd fmla="val 50010" name="adj1"/>
            </a:avLst>
          </a:prstGeom>
          <a:noFill/>
          <a:ln cap="flat" cmpd="sng" w="9525">
            <a:solidFill>
              <a:srgbClr val="595959"/>
            </a:solidFill>
            <a:prstDash val="solid"/>
            <a:round/>
            <a:headEnd len="med" w="med" type="none"/>
            <a:tailEnd len="med" w="med" type="none"/>
          </a:ln>
        </p:spPr>
      </p:cxnSp>
      <p:cxnSp>
        <p:nvCxnSpPr>
          <p:cNvPr id="538" name="Google Shape;538;p76"/>
          <p:cNvCxnSpPr>
            <a:stCxn id="531" idx="2"/>
            <a:endCxn id="534" idx="0"/>
          </p:cNvCxnSpPr>
          <p:nvPr/>
        </p:nvCxnSpPr>
        <p:spPr>
          <a:xfrm flipH="1" rot="-5400000">
            <a:off x="1201775" y="1952625"/>
            <a:ext cx="382500" cy="574200"/>
          </a:xfrm>
          <a:prstGeom prst="bentConnector3">
            <a:avLst>
              <a:gd fmla="val 50010" name="adj1"/>
            </a:avLst>
          </a:prstGeom>
          <a:noFill/>
          <a:ln cap="flat" cmpd="sng" w="9525">
            <a:solidFill>
              <a:srgbClr val="595959"/>
            </a:solidFill>
            <a:prstDash val="solid"/>
            <a:round/>
            <a:headEnd len="med" w="med" type="none"/>
            <a:tailEnd len="med" w="med" type="none"/>
          </a:ln>
        </p:spPr>
      </p:cxnSp>
      <p:sp>
        <p:nvSpPr>
          <p:cNvPr id="539" name="Google Shape;539;p76"/>
          <p:cNvSpPr txBox="1"/>
          <p:nvPr/>
        </p:nvSpPr>
        <p:spPr>
          <a:xfrm>
            <a:off x="582875" y="1298150"/>
            <a:ext cx="6600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595959"/>
                </a:solidFill>
              </a:rPr>
              <a:t>Present</a:t>
            </a:r>
            <a:endParaRPr b="1" sz="800">
              <a:solidFill>
                <a:srgbClr val="595959"/>
              </a:solidFill>
            </a:endParaRPr>
          </a:p>
        </p:txBody>
      </p:sp>
      <p:sp>
        <p:nvSpPr>
          <p:cNvPr id="540" name="Google Shape;540;p76"/>
          <p:cNvSpPr txBox="1"/>
          <p:nvPr/>
        </p:nvSpPr>
        <p:spPr>
          <a:xfrm>
            <a:off x="133450" y="2048475"/>
            <a:ext cx="7269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595959"/>
                </a:solidFill>
              </a:rPr>
              <a:t>Present</a:t>
            </a:r>
            <a:endParaRPr b="1" sz="800">
              <a:solidFill>
                <a:srgbClr val="595959"/>
              </a:solidFill>
            </a:endParaRPr>
          </a:p>
          <a:p>
            <a:pPr indent="0" lvl="0" marL="0" rtl="0" algn="l">
              <a:spcBef>
                <a:spcPts val="0"/>
              </a:spcBef>
              <a:spcAft>
                <a:spcPts val="0"/>
              </a:spcAft>
              <a:buNone/>
            </a:pPr>
            <a:r>
              <a:t/>
            </a:r>
            <a:endParaRPr b="1" sz="800">
              <a:solidFill>
                <a:srgbClr val="595959"/>
              </a:solidFill>
            </a:endParaRPr>
          </a:p>
        </p:txBody>
      </p:sp>
      <p:sp>
        <p:nvSpPr>
          <p:cNvPr id="541" name="Google Shape;541;p76"/>
          <p:cNvSpPr txBox="1"/>
          <p:nvPr/>
        </p:nvSpPr>
        <p:spPr>
          <a:xfrm>
            <a:off x="2691275" y="1298150"/>
            <a:ext cx="5742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595959"/>
                </a:solidFill>
              </a:rPr>
              <a:t>Not Present</a:t>
            </a:r>
            <a:endParaRPr b="1" sz="800">
              <a:solidFill>
                <a:srgbClr val="595959"/>
              </a:solidFill>
            </a:endParaRPr>
          </a:p>
        </p:txBody>
      </p:sp>
      <p:sp>
        <p:nvSpPr>
          <p:cNvPr id="542" name="Google Shape;542;p76"/>
          <p:cNvSpPr txBox="1"/>
          <p:nvPr/>
        </p:nvSpPr>
        <p:spPr>
          <a:xfrm>
            <a:off x="1651100" y="2005275"/>
            <a:ext cx="7269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595959"/>
                </a:solidFill>
              </a:rPr>
              <a:t>Not Present</a:t>
            </a:r>
            <a:endParaRPr b="1" sz="800">
              <a:solidFill>
                <a:srgbClr val="595959"/>
              </a:solidFill>
            </a:endParaRPr>
          </a:p>
        </p:txBody>
      </p:sp>
      <p:sp>
        <p:nvSpPr>
          <p:cNvPr id="543" name="Google Shape;543;p76"/>
          <p:cNvSpPr txBox="1"/>
          <p:nvPr/>
        </p:nvSpPr>
        <p:spPr>
          <a:xfrm>
            <a:off x="4290675" y="3038238"/>
            <a:ext cx="49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
        <p:nvSpPr>
          <p:cNvPr id="544" name="Google Shape;544;p76"/>
          <p:cNvSpPr txBox="1"/>
          <p:nvPr/>
        </p:nvSpPr>
        <p:spPr>
          <a:xfrm>
            <a:off x="4145050" y="13702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
        <p:nvSpPr>
          <p:cNvPr id="545" name="Google Shape;545;p76"/>
          <p:cNvSpPr/>
          <p:nvPr/>
        </p:nvSpPr>
        <p:spPr>
          <a:xfrm>
            <a:off x="8850175" y="-63850"/>
            <a:ext cx="293700" cy="5213100"/>
          </a:xfrm>
          <a:prstGeom prst="rect">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2</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7"/>
          <p:cNvSpPr/>
          <p:nvPr/>
        </p:nvSpPr>
        <p:spPr>
          <a:xfrm>
            <a:off x="2156700" y="156450"/>
            <a:ext cx="4830600" cy="4830600"/>
          </a:xfrm>
          <a:prstGeom prst="ellipse">
            <a:avLst/>
          </a:prstGeom>
          <a:gradFill>
            <a:gsLst>
              <a:gs pos="0">
                <a:srgbClr val="3176EE"/>
              </a:gs>
              <a:gs pos="0">
                <a:srgbClr val="C9DAF8"/>
              </a:gs>
              <a:gs pos="100000">
                <a:srgbClr val="113D8A"/>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1" name="Google Shape;551;p77"/>
          <p:cNvSpPr/>
          <p:nvPr/>
        </p:nvSpPr>
        <p:spPr>
          <a:xfrm>
            <a:off x="3258600" y="1258350"/>
            <a:ext cx="2626800" cy="26268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dk1"/>
                </a:solidFill>
              </a:rPr>
              <a:t>Memory: Low-level information</a:t>
            </a:r>
            <a:endParaRPr b="1" sz="1800">
              <a:solidFill>
                <a:schemeClr val="dk1"/>
              </a:solidFill>
            </a:endParaRPr>
          </a:p>
          <a:p>
            <a:pPr indent="0" lvl="0" marL="0" rtl="0" algn="ctr">
              <a:spcBef>
                <a:spcPts val="0"/>
              </a:spcBef>
              <a:spcAft>
                <a:spcPts val="0"/>
              </a:spcAft>
              <a:buNone/>
            </a:pPr>
            <a:r>
              <a:t/>
            </a:r>
            <a:endParaRPr b="1" sz="1800">
              <a:solidFill>
                <a:schemeClr val="dk1"/>
              </a:solidFill>
            </a:endParaRPr>
          </a:p>
          <a:p>
            <a:pPr indent="0" lvl="0" marL="0" rtl="0" algn="ctr">
              <a:spcBef>
                <a:spcPts val="0"/>
              </a:spcBef>
              <a:spcAft>
                <a:spcPts val="0"/>
              </a:spcAft>
              <a:buNone/>
            </a:pPr>
            <a:r>
              <a:rPr b="1" lang="en-GB" sz="1800">
                <a:solidFill>
                  <a:schemeClr val="dk1"/>
                </a:solidFill>
              </a:rPr>
              <a:t>Pattern-based</a:t>
            </a:r>
            <a:endParaRPr b="1" sz="1800">
              <a:solidFill>
                <a:schemeClr val="dk1"/>
              </a:solidFill>
            </a:endParaRPr>
          </a:p>
          <a:p>
            <a:pPr indent="0" lvl="0" marL="0" rtl="0" algn="ctr">
              <a:spcBef>
                <a:spcPts val="0"/>
              </a:spcBef>
              <a:spcAft>
                <a:spcPts val="0"/>
              </a:spcAft>
              <a:buNone/>
            </a:pPr>
            <a:r>
              <a:t/>
            </a:r>
            <a:endParaRPr b="1" sz="1800">
              <a:solidFill>
                <a:schemeClr val="dk1"/>
              </a:solidFill>
            </a:endParaRPr>
          </a:p>
          <a:p>
            <a:pPr indent="0" lvl="0" marL="0" rtl="0" algn="ctr">
              <a:spcBef>
                <a:spcPts val="0"/>
              </a:spcBef>
              <a:spcAft>
                <a:spcPts val="0"/>
              </a:spcAft>
              <a:buNone/>
            </a:pPr>
            <a:r>
              <a:rPr b="1" lang="en-GB" sz="1800">
                <a:solidFill>
                  <a:schemeClr val="dk1"/>
                </a:solidFill>
              </a:rPr>
              <a:t>Instinct</a:t>
            </a:r>
            <a:endParaRPr b="1" sz="1800">
              <a:solidFill>
                <a:schemeClr val="dk1"/>
              </a:solidFill>
            </a:endParaRPr>
          </a:p>
        </p:txBody>
      </p:sp>
      <p:sp>
        <p:nvSpPr>
          <p:cNvPr id="552" name="Google Shape;552;p77"/>
          <p:cNvSpPr txBox="1"/>
          <p:nvPr/>
        </p:nvSpPr>
        <p:spPr>
          <a:xfrm>
            <a:off x="3072000" y="708425"/>
            <a:ext cx="3000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rPr>
              <a:t>Conscious</a:t>
            </a:r>
            <a:endParaRPr b="1" sz="1800">
              <a:solidFill>
                <a:schemeClr val="lt1"/>
              </a:solidFill>
            </a:endParaRPr>
          </a:p>
        </p:txBody>
      </p:sp>
      <p:sp>
        <p:nvSpPr>
          <p:cNvPr id="553" name="Google Shape;553;p77"/>
          <p:cNvSpPr txBox="1"/>
          <p:nvPr/>
        </p:nvSpPr>
        <p:spPr>
          <a:xfrm rot="2699028">
            <a:off x="1708872" y="3564489"/>
            <a:ext cx="2999971" cy="46159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rPr>
              <a:t>Analytical</a:t>
            </a:r>
            <a:endParaRPr b="1" sz="1800">
              <a:solidFill>
                <a:schemeClr val="lt1"/>
              </a:solidFill>
            </a:endParaRPr>
          </a:p>
        </p:txBody>
      </p:sp>
      <p:sp>
        <p:nvSpPr>
          <p:cNvPr id="554" name="Google Shape;554;p77"/>
          <p:cNvSpPr txBox="1"/>
          <p:nvPr/>
        </p:nvSpPr>
        <p:spPr>
          <a:xfrm rot="-2700972">
            <a:off x="4295572" y="3564489"/>
            <a:ext cx="2999971" cy="46159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rPr>
              <a:t>Thorough</a:t>
            </a:r>
            <a:endParaRPr b="1" sz="1800">
              <a:solidFill>
                <a:schemeClr val="lt1"/>
              </a:solidFill>
            </a:endParaRPr>
          </a:p>
        </p:txBody>
      </p:sp>
      <p:sp>
        <p:nvSpPr>
          <p:cNvPr id="555" name="Google Shape;555;p77"/>
          <p:cNvSpPr/>
          <p:nvPr/>
        </p:nvSpPr>
        <p:spPr>
          <a:xfrm>
            <a:off x="459100" y="2571750"/>
            <a:ext cx="1386600" cy="51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System 2</a:t>
            </a:r>
            <a:endParaRPr b="1" sz="1800"/>
          </a:p>
        </p:txBody>
      </p:sp>
      <p:sp>
        <p:nvSpPr>
          <p:cNvPr id="556" name="Google Shape;556;p77"/>
          <p:cNvSpPr/>
          <p:nvPr/>
        </p:nvSpPr>
        <p:spPr>
          <a:xfrm>
            <a:off x="459100" y="2057550"/>
            <a:ext cx="1386600" cy="5142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rPr>
              <a:t>System 1</a:t>
            </a:r>
            <a:endParaRPr b="1" sz="1800">
              <a:solidFill>
                <a:schemeClr val="lt1"/>
              </a:solidFill>
            </a:endParaRPr>
          </a:p>
        </p:txBody>
      </p:sp>
      <p:sp>
        <p:nvSpPr>
          <p:cNvPr id="557" name="Google Shape;557;p77"/>
          <p:cNvSpPr/>
          <p:nvPr/>
        </p:nvSpPr>
        <p:spPr>
          <a:xfrm>
            <a:off x="459100" y="156450"/>
            <a:ext cx="1386600" cy="4830600"/>
          </a:xfrm>
          <a:prstGeom prst="rect">
            <a:avLst/>
          </a:prstGeom>
          <a:gradFill>
            <a:gsLst>
              <a:gs pos="0">
                <a:srgbClr val="3176EE"/>
              </a:gs>
              <a:gs pos="0">
                <a:srgbClr val="C9DAF8"/>
              </a:gs>
              <a:gs pos="100000">
                <a:srgbClr val="113D8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dk1"/>
                </a:solidFill>
              </a:rPr>
              <a:t>System 1</a:t>
            </a:r>
            <a:endParaRPr b="1" sz="1800">
              <a:solidFill>
                <a:schemeClr val="dk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GB" sz="1800">
                <a:solidFill>
                  <a:schemeClr val="lt1"/>
                </a:solidFill>
              </a:rPr>
              <a:t>System 2</a:t>
            </a:r>
            <a:endParaRPr b="1" sz="1800">
              <a:solidFill>
                <a:schemeClr val="l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1" name="Shape 561"/>
        <p:cNvGrpSpPr/>
        <p:nvPr/>
      </p:nvGrpSpPr>
      <p:grpSpPr>
        <a:xfrm>
          <a:off x="0" y="0"/>
          <a:ext cx="0" cy="0"/>
          <a:chOff x="0" y="0"/>
          <a:chExt cx="0" cy="0"/>
        </a:xfrm>
      </p:grpSpPr>
      <p:sp>
        <p:nvSpPr>
          <p:cNvPr id="562" name="Google Shape;562;p78"/>
          <p:cNvSpPr/>
          <p:nvPr/>
        </p:nvSpPr>
        <p:spPr>
          <a:xfrm>
            <a:off x="1255125" y="471700"/>
            <a:ext cx="2029200" cy="8796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t>(Question,Answer,Reasoning)</a:t>
            </a:r>
            <a:endParaRPr b="1" sz="1600"/>
          </a:p>
        </p:txBody>
      </p:sp>
      <p:sp>
        <p:nvSpPr>
          <p:cNvPr id="563" name="Google Shape;563;p78"/>
          <p:cNvSpPr/>
          <p:nvPr/>
        </p:nvSpPr>
        <p:spPr>
          <a:xfrm>
            <a:off x="3769406" y="108663"/>
            <a:ext cx="1518900" cy="65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rPr>
              <a:t>Base LLM</a:t>
            </a:r>
            <a:endParaRPr b="1" sz="1800">
              <a:solidFill>
                <a:schemeClr val="lt1"/>
              </a:solidFill>
            </a:endParaRPr>
          </a:p>
        </p:txBody>
      </p:sp>
      <p:sp>
        <p:nvSpPr>
          <p:cNvPr id="564" name="Google Shape;564;p78"/>
          <p:cNvSpPr/>
          <p:nvPr/>
        </p:nvSpPr>
        <p:spPr>
          <a:xfrm>
            <a:off x="1780689" y="2188947"/>
            <a:ext cx="1518900" cy="6519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PRM</a:t>
            </a:r>
            <a:endParaRPr b="1" sz="1800"/>
          </a:p>
        </p:txBody>
      </p:sp>
      <p:sp>
        <p:nvSpPr>
          <p:cNvPr id="565" name="Google Shape;565;p78"/>
          <p:cNvSpPr/>
          <p:nvPr/>
        </p:nvSpPr>
        <p:spPr>
          <a:xfrm>
            <a:off x="4293717" y="760572"/>
            <a:ext cx="356400" cy="670200"/>
          </a:xfrm>
          <a:prstGeom prst="downArrow">
            <a:avLst>
              <a:gd fmla="val 50000" name="adj1"/>
              <a:gd fmla="val 50000" name="adj2"/>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6" name="Google Shape;566;p78"/>
          <p:cNvSpPr txBox="1"/>
          <p:nvPr/>
        </p:nvSpPr>
        <p:spPr>
          <a:xfrm>
            <a:off x="4650116" y="2207343"/>
            <a:ext cx="3350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dk1"/>
                </a:solidFill>
              </a:rPr>
              <a:t>Alignment via PPO</a:t>
            </a:r>
            <a:endParaRPr/>
          </a:p>
        </p:txBody>
      </p:sp>
      <p:sp>
        <p:nvSpPr>
          <p:cNvPr id="567" name="Google Shape;567;p78"/>
          <p:cNvSpPr txBox="1"/>
          <p:nvPr/>
        </p:nvSpPr>
        <p:spPr>
          <a:xfrm>
            <a:off x="4293736" y="773816"/>
            <a:ext cx="3350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dk1"/>
                </a:solidFill>
              </a:rPr>
              <a:t>Fine-Tune</a:t>
            </a:r>
            <a:endParaRPr/>
          </a:p>
        </p:txBody>
      </p:sp>
      <p:sp>
        <p:nvSpPr>
          <p:cNvPr id="568" name="Google Shape;568;p78"/>
          <p:cNvSpPr/>
          <p:nvPr/>
        </p:nvSpPr>
        <p:spPr>
          <a:xfrm>
            <a:off x="3769406" y="1426536"/>
            <a:ext cx="1518900" cy="65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rPr>
              <a:t>FT LLM</a:t>
            </a:r>
            <a:endParaRPr b="1" sz="1800">
              <a:solidFill>
                <a:schemeClr val="lt1"/>
              </a:solidFill>
            </a:endParaRPr>
          </a:p>
        </p:txBody>
      </p:sp>
      <p:sp>
        <p:nvSpPr>
          <p:cNvPr id="569" name="Google Shape;569;p78"/>
          <p:cNvSpPr/>
          <p:nvPr/>
        </p:nvSpPr>
        <p:spPr>
          <a:xfrm>
            <a:off x="3769406" y="2995711"/>
            <a:ext cx="1518900" cy="65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rPr>
              <a:t>RLHF LLM</a:t>
            </a:r>
            <a:endParaRPr b="1" sz="1800">
              <a:solidFill>
                <a:schemeClr val="lt1"/>
              </a:solidFill>
            </a:endParaRPr>
          </a:p>
        </p:txBody>
      </p:sp>
      <p:sp>
        <p:nvSpPr>
          <p:cNvPr id="570" name="Google Shape;570;p78"/>
          <p:cNvSpPr/>
          <p:nvPr/>
        </p:nvSpPr>
        <p:spPr>
          <a:xfrm rot="-5400000">
            <a:off x="3676494" y="414419"/>
            <a:ext cx="349800" cy="1134300"/>
          </a:xfrm>
          <a:prstGeom prst="down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1" name="Google Shape;571;p78"/>
          <p:cNvSpPr/>
          <p:nvPr/>
        </p:nvSpPr>
        <p:spPr>
          <a:xfrm rot="10800000">
            <a:off x="3299301" y="2078532"/>
            <a:ext cx="1288500" cy="662700"/>
          </a:xfrm>
          <a:prstGeom prst="bentArrow">
            <a:avLst>
              <a:gd fmla="val 25000" name="adj1"/>
              <a:gd fmla="val 25000" name="adj2"/>
              <a:gd fmla="val 25000" name="adj3"/>
              <a:gd fmla="val 43750" name="adj4"/>
            </a:avLst>
          </a:prstGeom>
          <a:solidFill>
            <a:srgbClr val="9999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 name="Google Shape;572;p78"/>
          <p:cNvSpPr/>
          <p:nvPr/>
        </p:nvSpPr>
        <p:spPr>
          <a:xfrm>
            <a:off x="2515552" y="1561227"/>
            <a:ext cx="1254000" cy="633900"/>
          </a:xfrm>
          <a:prstGeom prst="bentArrow">
            <a:avLst>
              <a:gd fmla="val 25000" name="adj1"/>
              <a:gd fmla="val 25000" name="adj2"/>
              <a:gd fmla="val 25000" name="adj3"/>
              <a:gd fmla="val 43750" name="adj4"/>
            </a:avLst>
          </a:prstGeom>
          <a:solidFill>
            <a:srgbClr val="9999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 name="Google Shape;573;p78"/>
          <p:cNvSpPr/>
          <p:nvPr/>
        </p:nvSpPr>
        <p:spPr>
          <a:xfrm>
            <a:off x="4350596" y="2075953"/>
            <a:ext cx="356400" cy="919800"/>
          </a:xfrm>
          <a:prstGeom prst="downArrow">
            <a:avLst>
              <a:gd fmla="val 50000" name="adj1"/>
              <a:gd fmla="val 50000" name="adj2"/>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 name="Google Shape;574;p78"/>
          <p:cNvSpPr/>
          <p:nvPr/>
        </p:nvSpPr>
        <p:spPr>
          <a:xfrm>
            <a:off x="4361100" y="3647600"/>
            <a:ext cx="345900" cy="806400"/>
          </a:xfrm>
          <a:prstGeom prst="downArrow">
            <a:avLst>
              <a:gd fmla="val 50000" name="adj1"/>
              <a:gd fmla="val 50000" name="adj2"/>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5" name="Google Shape;575;p78"/>
          <p:cNvSpPr txBox="1"/>
          <p:nvPr/>
        </p:nvSpPr>
        <p:spPr>
          <a:xfrm>
            <a:off x="5388541" y="4061605"/>
            <a:ext cx="3350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dk1"/>
                </a:solidFill>
              </a:rPr>
              <a:t>Reasoning Optimised Inference</a:t>
            </a:r>
            <a:endParaRPr/>
          </a:p>
        </p:txBody>
      </p:sp>
      <p:sp>
        <p:nvSpPr>
          <p:cNvPr id="576" name="Google Shape;576;p78"/>
          <p:cNvSpPr/>
          <p:nvPr/>
        </p:nvSpPr>
        <p:spPr>
          <a:xfrm>
            <a:off x="4107025" y="4061500"/>
            <a:ext cx="151500" cy="1623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7" name="Google Shape;577;p78"/>
          <p:cNvSpPr/>
          <p:nvPr/>
        </p:nvSpPr>
        <p:spPr>
          <a:xfrm>
            <a:off x="4453050" y="4061500"/>
            <a:ext cx="151500" cy="1623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78"/>
          <p:cNvSpPr/>
          <p:nvPr/>
        </p:nvSpPr>
        <p:spPr>
          <a:xfrm>
            <a:off x="4453050" y="4482075"/>
            <a:ext cx="151500" cy="162300"/>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9" name="Google Shape;579;p78"/>
          <p:cNvSpPr/>
          <p:nvPr/>
        </p:nvSpPr>
        <p:spPr>
          <a:xfrm>
            <a:off x="4799075" y="4061500"/>
            <a:ext cx="151500" cy="162300"/>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0" name="Google Shape;580;p78"/>
          <p:cNvSpPr/>
          <p:nvPr/>
        </p:nvSpPr>
        <p:spPr>
          <a:xfrm>
            <a:off x="4799075" y="4482075"/>
            <a:ext cx="151500" cy="1623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 name="Google Shape;581;p78"/>
          <p:cNvSpPr/>
          <p:nvPr/>
        </p:nvSpPr>
        <p:spPr>
          <a:xfrm>
            <a:off x="5145100" y="4482075"/>
            <a:ext cx="151500" cy="162300"/>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 name="Google Shape;582;p78"/>
          <p:cNvSpPr/>
          <p:nvPr/>
        </p:nvSpPr>
        <p:spPr>
          <a:xfrm>
            <a:off x="4107025" y="4482075"/>
            <a:ext cx="151500" cy="162300"/>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 name="Google Shape;583;p78"/>
          <p:cNvSpPr/>
          <p:nvPr/>
        </p:nvSpPr>
        <p:spPr>
          <a:xfrm>
            <a:off x="3761000" y="4482075"/>
            <a:ext cx="151500" cy="1623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4" name="Google Shape;584;p78"/>
          <p:cNvSpPr/>
          <p:nvPr/>
        </p:nvSpPr>
        <p:spPr>
          <a:xfrm>
            <a:off x="3761000" y="4876625"/>
            <a:ext cx="151500" cy="162300"/>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5" name="Google Shape;585;p78"/>
          <p:cNvSpPr/>
          <p:nvPr/>
        </p:nvSpPr>
        <p:spPr>
          <a:xfrm>
            <a:off x="4107025" y="4876625"/>
            <a:ext cx="151500" cy="162300"/>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6" name="Google Shape;586;p78"/>
          <p:cNvSpPr/>
          <p:nvPr/>
        </p:nvSpPr>
        <p:spPr>
          <a:xfrm>
            <a:off x="4453050" y="4861400"/>
            <a:ext cx="151500" cy="162300"/>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7" name="Google Shape;587;p78"/>
          <p:cNvSpPr/>
          <p:nvPr/>
        </p:nvSpPr>
        <p:spPr>
          <a:xfrm>
            <a:off x="4799075" y="4861400"/>
            <a:ext cx="151500" cy="1623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8" name="Google Shape;588;p78"/>
          <p:cNvSpPr/>
          <p:nvPr/>
        </p:nvSpPr>
        <p:spPr>
          <a:xfrm>
            <a:off x="5145100" y="4861400"/>
            <a:ext cx="151500" cy="162300"/>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89" name="Google Shape;589;p78"/>
          <p:cNvCxnSpPr>
            <a:stCxn id="576" idx="4"/>
            <a:endCxn id="583" idx="0"/>
          </p:cNvCxnSpPr>
          <p:nvPr/>
        </p:nvCxnSpPr>
        <p:spPr>
          <a:xfrm flipH="1">
            <a:off x="3836875" y="4223800"/>
            <a:ext cx="345900" cy="258300"/>
          </a:xfrm>
          <a:prstGeom prst="straightConnector1">
            <a:avLst/>
          </a:prstGeom>
          <a:noFill/>
          <a:ln cap="flat" cmpd="sng" w="9525">
            <a:solidFill>
              <a:schemeClr val="dk2"/>
            </a:solidFill>
            <a:prstDash val="solid"/>
            <a:round/>
            <a:headEnd len="med" w="med" type="none"/>
            <a:tailEnd len="med" w="med" type="triangle"/>
          </a:ln>
        </p:spPr>
      </p:cxnSp>
      <p:cxnSp>
        <p:nvCxnSpPr>
          <p:cNvPr id="590" name="Google Shape;590;p78"/>
          <p:cNvCxnSpPr>
            <a:stCxn id="577" idx="4"/>
            <a:endCxn id="582" idx="0"/>
          </p:cNvCxnSpPr>
          <p:nvPr/>
        </p:nvCxnSpPr>
        <p:spPr>
          <a:xfrm flipH="1">
            <a:off x="4182900" y="4223800"/>
            <a:ext cx="345900" cy="258300"/>
          </a:xfrm>
          <a:prstGeom prst="straightConnector1">
            <a:avLst/>
          </a:prstGeom>
          <a:noFill/>
          <a:ln cap="flat" cmpd="sng" w="9525">
            <a:solidFill>
              <a:schemeClr val="dk2"/>
            </a:solidFill>
            <a:prstDash val="solid"/>
            <a:round/>
            <a:headEnd len="med" w="med" type="none"/>
            <a:tailEnd len="med" w="med" type="triangle"/>
          </a:ln>
        </p:spPr>
      </p:cxnSp>
      <p:cxnSp>
        <p:nvCxnSpPr>
          <p:cNvPr id="591" name="Google Shape;591;p78"/>
          <p:cNvCxnSpPr>
            <a:stCxn id="577" idx="4"/>
            <a:endCxn id="578" idx="0"/>
          </p:cNvCxnSpPr>
          <p:nvPr/>
        </p:nvCxnSpPr>
        <p:spPr>
          <a:xfrm>
            <a:off x="4528800" y="4223800"/>
            <a:ext cx="0" cy="258300"/>
          </a:xfrm>
          <a:prstGeom prst="straightConnector1">
            <a:avLst/>
          </a:prstGeom>
          <a:noFill/>
          <a:ln cap="flat" cmpd="sng" w="9525">
            <a:solidFill>
              <a:schemeClr val="dk2"/>
            </a:solidFill>
            <a:prstDash val="solid"/>
            <a:round/>
            <a:headEnd len="med" w="med" type="none"/>
            <a:tailEnd len="med" w="med" type="triangle"/>
          </a:ln>
        </p:spPr>
      </p:cxnSp>
      <p:cxnSp>
        <p:nvCxnSpPr>
          <p:cNvPr id="592" name="Google Shape;592;p78"/>
          <p:cNvCxnSpPr>
            <a:stCxn id="577" idx="4"/>
            <a:endCxn id="580" idx="0"/>
          </p:cNvCxnSpPr>
          <p:nvPr/>
        </p:nvCxnSpPr>
        <p:spPr>
          <a:xfrm>
            <a:off x="4528800" y="4223800"/>
            <a:ext cx="345900" cy="258300"/>
          </a:xfrm>
          <a:prstGeom prst="straightConnector1">
            <a:avLst/>
          </a:prstGeom>
          <a:noFill/>
          <a:ln cap="flat" cmpd="sng" w="9525">
            <a:solidFill>
              <a:schemeClr val="dk2"/>
            </a:solidFill>
            <a:prstDash val="solid"/>
            <a:round/>
            <a:headEnd len="med" w="med" type="none"/>
            <a:tailEnd len="med" w="med" type="triangle"/>
          </a:ln>
        </p:spPr>
      </p:cxnSp>
      <p:cxnSp>
        <p:nvCxnSpPr>
          <p:cNvPr id="593" name="Google Shape;593;p78"/>
          <p:cNvCxnSpPr>
            <a:stCxn id="579" idx="4"/>
            <a:endCxn id="581" idx="0"/>
          </p:cNvCxnSpPr>
          <p:nvPr/>
        </p:nvCxnSpPr>
        <p:spPr>
          <a:xfrm>
            <a:off x="4874825" y="4223800"/>
            <a:ext cx="345900" cy="258300"/>
          </a:xfrm>
          <a:prstGeom prst="straightConnector1">
            <a:avLst/>
          </a:prstGeom>
          <a:noFill/>
          <a:ln cap="flat" cmpd="sng" w="9525">
            <a:solidFill>
              <a:schemeClr val="dk2"/>
            </a:solidFill>
            <a:prstDash val="solid"/>
            <a:round/>
            <a:headEnd len="med" w="med" type="none"/>
            <a:tailEnd len="med" w="med" type="triangle"/>
          </a:ln>
        </p:spPr>
      </p:cxnSp>
      <p:cxnSp>
        <p:nvCxnSpPr>
          <p:cNvPr id="594" name="Google Shape;594;p78"/>
          <p:cNvCxnSpPr>
            <a:stCxn id="583" idx="4"/>
            <a:endCxn id="584" idx="0"/>
          </p:cNvCxnSpPr>
          <p:nvPr/>
        </p:nvCxnSpPr>
        <p:spPr>
          <a:xfrm>
            <a:off x="3836750" y="4644375"/>
            <a:ext cx="0" cy="232200"/>
          </a:xfrm>
          <a:prstGeom prst="straightConnector1">
            <a:avLst/>
          </a:prstGeom>
          <a:noFill/>
          <a:ln cap="flat" cmpd="sng" w="9525">
            <a:solidFill>
              <a:schemeClr val="dk2"/>
            </a:solidFill>
            <a:prstDash val="solid"/>
            <a:round/>
            <a:headEnd len="med" w="med" type="none"/>
            <a:tailEnd len="med" w="med" type="triangle"/>
          </a:ln>
        </p:spPr>
      </p:cxnSp>
      <p:cxnSp>
        <p:nvCxnSpPr>
          <p:cNvPr id="595" name="Google Shape;595;p78"/>
          <p:cNvCxnSpPr>
            <a:stCxn id="583" idx="4"/>
            <a:endCxn id="585" idx="0"/>
          </p:cNvCxnSpPr>
          <p:nvPr/>
        </p:nvCxnSpPr>
        <p:spPr>
          <a:xfrm>
            <a:off x="3836750" y="4644375"/>
            <a:ext cx="345900" cy="232200"/>
          </a:xfrm>
          <a:prstGeom prst="straightConnector1">
            <a:avLst/>
          </a:prstGeom>
          <a:noFill/>
          <a:ln cap="flat" cmpd="sng" w="9525">
            <a:solidFill>
              <a:schemeClr val="dk2"/>
            </a:solidFill>
            <a:prstDash val="solid"/>
            <a:round/>
            <a:headEnd len="med" w="med" type="none"/>
            <a:tailEnd len="med" w="med" type="triangle"/>
          </a:ln>
        </p:spPr>
      </p:cxnSp>
      <p:cxnSp>
        <p:nvCxnSpPr>
          <p:cNvPr id="596" name="Google Shape;596;p78"/>
          <p:cNvCxnSpPr>
            <a:stCxn id="580" idx="4"/>
            <a:endCxn id="586" idx="7"/>
          </p:cNvCxnSpPr>
          <p:nvPr/>
        </p:nvCxnSpPr>
        <p:spPr>
          <a:xfrm flipH="1">
            <a:off x="4582325" y="4644375"/>
            <a:ext cx="292500" cy="240900"/>
          </a:xfrm>
          <a:prstGeom prst="straightConnector1">
            <a:avLst/>
          </a:prstGeom>
          <a:noFill/>
          <a:ln cap="flat" cmpd="sng" w="9525">
            <a:solidFill>
              <a:schemeClr val="dk2"/>
            </a:solidFill>
            <a:prstDash val="solid"/>
            <a:round/>
            <a:headEnd len="med" w="med" type="none"/>
            <a:tailEnd len="med" w="med" type="triangle"/>
          </a:ln>
        </p:spPr>
      </p:cxnSp>
      <p:cxnSp>
        <p:nvCxnSpPr>
          <p:cNvPr id="597" name="Google Shape;597;p78"/>
          <p:cNvCxnSpPr>
            <a:stCxn id="580" idx="4"/>
            <a:endCxn id="587" idx="0"/>
          </p:cNvCxnSpPr>
          <p:nvPr/>
        </p:nvCxnSpPr>
        <p:spPr>
          <a:xfrm>
            <a:off x="4874825" y="4644375"/>
            <a:ext cx="0" cy="216900"/>
          </a:xfrm>
          <a:prstGeom prst="straightConnector1">
            <a:avLst/>
          </a:prstGeom>
          <a:noFill/>
          <a:ln cap="flat" cmpd="sng" w="9525">
            <a:solidFill>
              <a:schemeClr val="dk2"/>
            </a:solidFill>
            <a:prstDash val="solid"/>
            <a:round/>
            <a:headEnd len="med" w="med" type="none"/>
            <a:tailEnd len="med" w="med" type="triangle"/>
          </a:ln>
        </p:spPr>
      </p:cxnSp>
      <p:cxnSp>
        <p:nvCxnSpPr>
          <p:cNvPr id="598" name="Google Shape;598;p78"/>
          <p:cNvCxnSpPr>
            <a:stCxn id="580" idx="4"/>
            <a:endCxn id="588" idx="7"/>
          </p:cNvCxnSpPr>
          <p:nvPr/>
        </p:nvCxnSpPr>
        <p:spPr>
          <a:xfrm>
            <a:off x="4874825" y="4644375"/>
            <a:ext cx="399600" cy="240900"/>
          </a:xfrm>
          <a:prstGeom prst="straightConnector1">
            <a:avLst/>
          </a:prstGeom>
          <a:noFill/>
          <a:ln cap="flat" cmpd="sng" w="9525">
            <a:solidFill>
              <a:schemeClr val="dk2"/>
            </a:solidFill>
            <a:prstDash val="solid"/>
            <a:round/>
            <a:headEnd len="med" w="med" type="none"/>
            <a:tailEnd len="med" w="med" type="triangle"/>
          </a:ln>
        </p:spPr>
      </p:cxnSp>
      <p:cxnSp>
        <p:nvCxnSpPr>
          <p:cNvPr id="599" name="Google Shape;599;p78"/>
          <p:cNvCxnSpPr>
            <a:stCxn id="574" idx="0"/>
            <a:endCxn id="577" idx="0"/>
          </p:cNvCxnSpPr>
          <p:nvPr/>
        </p:nvCxnSpPr>
        <p:spPr>
          <a:xfrm flipH="1">
            <a:off x="4528950" y="3647600"/>
            <a:ext cx="5100" cy="414000"/>
          </a:xfrm>
          <a:prstGeom prst="straightConnector1">
            <a:avLst/>
          </a:prstGeom>
          <a:noFill/>
          <a:ln cap="flat" cmpd="sng" w="9525">
            <a:solidFill>
              <a:schemeClr val="dk2"/>
            </a:solidFill>
            <a:prstDash val="solid"/>
            <a:round/>
            <a:headEnd len="med" w="med" type="none"/>
            <a:tailEnd len="med" w="med" type="triangle"/>
          </a:ln>
        </p:spPr>
      </p:cxnSp>
      <p:cxnSp>
        <p:nvCxnSpPr>
          <p:cNvPr id="600" name="Google Shape;600;p78"/>
          <p:cNvCxnSpPr>
            <a:stCxn id="574" idx="0"/>
            <a:endCxn id="576" idx="0"/>
          </p:cNvCxnSpPr>
          <p:nvPr/>
        </p:nvCxnSpPr>
        <p:spPr>
          <a:xfrm flipH="1">
            <a:off x="4182750" y="3647600"/>
            <a:ext cx="351300" cy="414000"/>
          </a:xfrm>
          <a:prstGeom prst="straightConnector1">
            <a:avLst/>
          </a:prstGeom>
          <a:noFill/>
          <a:ln cap="flat" cmpd="sng" w="9525">
            <a:solidFill>
              <a:schemeClr val="dk2"/>
            </a:solidFill>
            <a:prstDash val="solid"/>
            <a:round/>
            <a:headEnd len="med" w="med" type="none"/>
            <a:tailEnd len="med" w="med" type="triangle"/>
          </a:ln>
        </p:spPr>
      </p:cxnSp>
      <p:cxnSp>
        <p:nvCxnSpPr>
          <p:cNvPr id="601" name="Google Shape;601;p78"/>
          <p:cNvCxnSpPr>
            <a:stCxn id="574" idx="0"/>
            <a:endCxn id="579" idx="0"/>
          </p:cNvCxnSpPr>
          <p:nvPr/>
        </p:nvCxnSpPr>
        <p:spPr>
          <a:xfrm>
            <a:off x="4534050" y="3647600"/>
            <a:ext cx="340800" cy="414000"/>
          </a:xfrm>
          <a:prstGeom prst="straightConnector1">
            <a:avLst/>
          </a:prstGeom>
          <a:noFill/>
          <a:ln cap="flat" cmpd="sng" w="9525">
            <a:solidFill>
              <a:schemeClr val="dk2"/>
            </a:solidFill>
            <a:prstDash val="solid"/>
            <a:round/>
            <a:headEnd len="med" w="med" type="none"/>
            <a:tailEnd len="med" w="med" type="triangle"/>
          </a:ln>
        </p:spPr>
      </p:cxnSp>
      <p:sp>
        <p:nvSpPr>
          <p:cNvPr id="602" name="Google Shape;602;p78"/>
          <p:cNvSpPr/>
          <p:nvPr/>
        </p:nvSpPr>
        <p:spPr>
          <a:xfrm>
            <a:off x="3339100" y="3719488"/>
            <a:ext cx="151500" cy="1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3" name="Google Shape;603;p78"/>
          <p:cNvSpPr txBox="1"/>
          <p:nvPr/>
        </p:nvSpPr>
        <p:spPr>
          <a:xfrm>
            <a:off x="2130225" y="3631288"/>
            <a:ext cx="1254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chemeClr val="dk1"/>
                </a:solidFill>
              </a:rPr>
              <a:t>Reasoning State</a:t>
            </a:r>
            <a:endParaRPr sz="900"/>
          </a:p>
        </p:txBody>
      </p:sp>
      <p:sp>
        <p:nvSpPr>
          <p:cNvPr id="604" name="Google Shape;604;p78"/>
          <p:cNvSpPr/>
          <p:nvPr/>
        </p:nvSpPr>
        <p:spPr>
          <a:xfrm>
            <a:off x="4453050" y="3640925"/>
            <a:ext cx="151500" cy="162300"/>
          </a:xfrm>
          <a:prstGeom prst="ellipse">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5" name="Google Shape;605;p78"/>
          <p:cNvSpPr/>
          <p:nvPr/>
        </p:nvSpPr>
        <p:spPr>
          <a:xfrm>
            <a:off x="3339100" y="4558300"/>
            <a:ext cx="151500" cy="162300"/>
          </a:xfrm>
          <a:prstGeom prst="ellipse">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6" name="Google Shape;606;p78"/>
          <p:cNvSpPr/>
          <p:nvPr/>
        </p:nvSpPr>
        <p:spPr>
          <a:xfrm>
            <a:off x="3338975" y="4828875"/>
            <a:ext cx="151500" cy="1623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7" name="Google Shape;607;p78"/>
          <p:cNvSpPr txBox="1"/>
          <p:nvPr/>
        </p:nvSpPr>
        <p:spPr>
          <a:xfrm>
            <a:off x="2721400" y="4740675"/>
            <a:ext cx="617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chemeClr val="dk1"/>
                </a:solidFill>
              </a:rPr>
              <a:t>Answer</a:t>
            </a:r>
            <a:endParaRPr/>
          </a:p>
        </p:txBody>
      </p:sp>
      <p:sp>
        <p:nvSpPr>
          <p:cNvPr id="608" name="Google Shape;608;p78"/>
          <p:cNvSpPr txBox="1"/>
          <p:nvPr/>
        </p:nvSpPr>
        <p:spPr>
          <a:xfrm>
            <a:off x="2554950" y="4450250"/>
            <a:ext cx="935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chemeClr val="dk1"/>
                </a:solidFill>
              </a:rPr>
              <a:t>Prompt</a:t>
            </a:r>
            <a:endParaRPr/>
          </a:p>
        </p:txBody>
      </p:sp>
      <p:sp>
        <p:nvSpPr>
          <p:cNvPr id="609" name="Google Shape;609;p78"/>
          <p:cNvSpPr/>
          <p:nvPr/>
        </p:nvSpPr>
        <p:spPr>
          <a:xfrm>
            <a:off x="3338850" y="3994238"/>
            <a:ext cx="151500" cy="1623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 name="Google Shape;610;p78"/>
          <p:cNvSpPr txBox="1"/>
          <p:nvPr/>
        </p:nvSpPr>
        <p:spPr>
          <a:xfrm>
            <a:off x="1750575" y="3925888"/>
            <a:ext cx="157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chemeClr val="dk1"/>
                </a:solidFill>
              </a:rPr>
              <a:t>Correct Reasoning State</a:t>
            </a:r>
            <a:endParaRPr/>
          </a:p>
        </p:txBody>
      </p:sp>
      <p:sp>
        <p:nvSpPr>
          <p:cNvPr id="611" name="Google Shape;611;p78"/>
          <p:cNvSpPr/>
          <p:nvPr/>
        </p:nvSpPr>
        <p:spPr>
          <a:xfrm>
            <a:off x="3339100" y="4264825"/>
            <a:ext cx="151500" cy="162300"/>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2" name="Google Shape;612;p78"/>
          <p:cNvSpPr txBox="1"/>
          <p:nvPr/>
        </p:nvSpPr>
        <p:spPr>
          <a:xfrm>
            <a:off x="1780575" y="4176625"/>
            <a:ext cx="1628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chemeClr val="dk1"/>
                </a:solidFill>
              </a:rPr>
              <a:t>Wrong Reasoning State</a:t>
            </a:r>
            <a:endParaRPr/>
          </a:p>
        </p:txBody>
      </p:sp>
      <p:sp>
        <p:nvSpPr>
          <p:cNvPr id="613" name="Google Shape;613;p78"/>
          <p:cNvSpPr/>
          <p:nvPr/>
        </p:nvSpPr>
        <p:spPr>
          <a:xfrm>
            <a:off x="8850175" y="-63850"/>
            <a:ext cx="293700" cy="52131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2</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Open Challe</a:t>
            </a:r>
            <a:r>
              <a:rPr lang="en-GB" sz="2750"/>
              <a:t>nges in (Medical) Large Reasoning Models</a:t>
            </a:r>
            <a:endParaRPr sz="2750"/>
          </a:p>
        </p:txBody>
      </p:sp>
      <p:sp>
        <p:nvSpPr>
          <p:cNvPr id="619" name="Google Shape;619;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chemeClr val="dk1"/>
              </a:solidFill>
            </a:endParaRPr>
          </a:p>
        </p:txBody>
      </p:sp>
      <p:pic>
        <p:nvPicPr>
          <p:cNvPr id="620" name="Google Shape;620;p79"/>
          <p:cNvPicPr preferRelativeResize="0"/>
          <p:nvPr/>
        </p:nvPicPr>
        <p:blipFill>
          <a:blip r:embed="rId3">
            <a:alphaModFix/>
          </a:blip>
          <a:stretch>
            <a:fillRect/>
          </a:stretch>
        </p:blipFill>
        <p:spPr>
          <a:xfrm>
            <a:off x="1901988" y="1360475"/>
            <a:ext cx="5000625" cy="30003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8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Open Challe</a:t>
            </a:r>
            <a:r>
              <a:rPr lang="en-GB" sz="2750"/>
              <a:t>nges: Reasoning Data and Evaluation</a:t>
            </a:r>
            <a:endParaRPr sz="2750"/>
          </a:p>
        </p:txBody>
      </p:sp>
      <p:sp>
        <p:nvSpPr>
          <p:cNvPr id="626" name="Google Shape;626;p8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1400"/>
              </a:spcBef>
              <a:spcAft>
                <a:spcPts val="0"/>
              </a:spcAft>
              <a:buClr>
                <a:schemeClr val="dk1"/>
              </a:buClr>
              <a:buSzPct val="61111"/>
              <a:buFont typeface="Arial"/>
              <a:buNone/>
            </a:pPr>
            <a:r>
              <a:rPr b="1" lang="en-GB">
                <a:solidFill>
                  <a:schemeClr val="dk1"/>
                </a:solidFill>
              </a:rPr>
              <a:t>Evaluation Metrics Beyond Accuracy</a:t>
            </a:r>
            <a:endParaRPr b="1">
              <a:solidFill>
                <a:schemeClr val="dk1"/>
              </a:solidFill>
            </a:endParaRPr>
          </a:p>
          <a:p>
            <a:pPr indent="-334327" lvl="0" marL="457200" rtl="0" algn="l">
              <a:spcBef>
                <a:spcPts val="1200"/>
              </a:spcBef>
              <a:spcAft>
                <a:spcPts val="0"/>
              </a:spcAft>
              <a:buClr>
                <a:schemeClr val="dk1"/>
              </a:buClr>
              <a:buSzPct val="100000"/>
              <a:buChar char="●"/>
            </a:pPr>
            <a:r>
              <a:rPr lang="en-GB">
                <a:solidFill>
                  <a:schemeClr val="dk1"/>
                </a:solidFill>
              </a:rPr>
              <a:t>Traditional accuracy metrics miss the </a:t>
            </a:r>
            <a:r>
              <a:rPr b="1" lang="en-GB">
                <a:solidFill>
                  <a:schemeClr val="dk1"/>
                </a:solidFill>
              </a:rPr>
              <a:t>quality and structure</a:t>
            </a:r>
            <a:r>
              <a:rPr lang="en-GB">
                <a:solidFill>
                  <a:schemeClr val="dk1"/>
                </a:solidFill>
              </a:rPr>
              <a:t> of reasoning. </a:t>
            </a:r>
            <a:r>
              <a:rPr lang="en-GB">
                <a:solidFill>
                  <a:schemeClr val="dk1"/>
                </a:solidFill>
              </a:rPr>
              <a:t>[Mondorf and Plank, 2024]</a:t>
            </a:r>
            <a:endParaRPr>
              <a:solidFill>
                <a:schemeClr val="dk1"/>
              </a:solidFill>
            </a:endParaRPr>
          </a:p>
          <a:p>
            <a:pPr indent="-334327" lvl="0" marL="457200" rtl="0" algn="l">
              <a:spcBef>
                <a:spcPts val="0"/>
              </a:spcBef>
              <a:spcAft>
                <a:spcPts val="0"/>
              </a:spcAft>
              <a:buClr>
                <a:schemeClr val="dk1"/>
              </a:buClr>
              <a:buSzPct val="100000"/>
              <a:buChar char="●"/>
            </a:pPr>
            <a:r>
              <a:rPr lang="en-GB">
                <a:solidFill>
                  <a:schemeClr val="dk1"/>
                </a:solidFill>
              </a:rPr>
              <a:t>Need metrics assessing </a:t>
            </a:r>
            <a:r>
              <a:rPr b="1" lang="en-GB">
                <a:solidFill>
                  <a:schemeClr val="dk1"/>
                </a:solidFill>
              </a:rPr>
              <a:t>logical soundness, coherence, and completeness</a:t>
            </a:r>
            <a:r>
              <a:rPr lang="en-GB">
                <a:solidFill>
                  <a:schemeClr val="dk1"/>
                </a:solidFill>
              </a:rPr>
              <a:t> of reasoning traces.</a:t>
            </a:r>
            <a:br>
              <a:rPr lang="en-GB">
                <a:solidFill>
                  <a:schemeClr val="dk1"/>
                </a:solidFill>
              </a:rPr>
            </a:br>
            <a:endParaRPr>
              <a:solidFill>
                <a:schemeClr val="dk1"/>
              </a:solidFill>
            </a:endParaRPr>
          </a:p>
          <a:p>
            <a:pPr indent="-334327" lvl="0" marL="457200" rtl="0" algn="l">
              <a:spcBef>
                <a:spcPts val="0"/>
              </a:spcBef>
              <a:spcAft>
                <a:spcPts val="0"/>
              </a:spcAft>
              <a:buClr>
                <a:schemeClr val="dk1"/>
              </a:buClr>
              <a:buSzPct val="100000"/>
              <a:buChar char="●"/>
            </a:pPr>
            <a:r>
              <a:rPr b="1" lang="en-GB">
                <a:solidFill>
                  <a:schemeClr val="dk1"/>
                </a:solidFill>
              </a:rPr>
              <a:t>CLEVER</a:t>
            </a:r>
            <a:r>
              <a:rPr lang="en-GB">
                <a:solidFill>
                  <a:schemeClr val="dk1"/>
                </a:solidFill>
              </a:rPr>
              <a:t> [Liu et al., 2025] and </a:t>
            </a:r>
            <a:r>
              <a:rPr b="1" lang="en-GB">
                <a:solidFill>
                  <a:schemeClr val="dk1"/>
                </a:solidFill>
              </a:rPr>
              <a:t>R-IDEA</a:t>
            </a:r>
            <a:r>
              <a:rPr lang="en-GB">
                <a:solidFill>
                  <a:schemeClr val="dk1"/>
                </a:solidFill>
              </a:rPr>
              <a:t> [Cabral et al.,2024]rubrics (from human reasoning evaluation) can benchmark LLMs.</a:t>
            </a:r>
            <a:br>
              <a:rPr lang="en-GB">
                <a:solidFill>
                  <a:schemeClr val="dk1"/>
                </a:solidFill>
              </a:rPr>
            </a:br>
            <a:endParaRPr>
              <a:solidFill>
                <a:schemeClr val="dk1"/>
              </a:solidFill>
            </a:endParaRPr>
          </a:p>
          <a:p>
            <a:pPr indent="-334327" lvl="0" marL="457200" rtl="0" algn="l">
              <a:spcBef>
                <a:spcPts val="0"/>
              </a:spcBef>
              <a:spcAft>
                <a:spcPts val="0"/>
              </a:spcAft>
              <a:buClr>
                <a:schemeClr val="dk1"/>
              </a:buClr>
              <a:buSzPct val="100000"/>
              <a:buChar char="●"/>
            </a:pPr>
            <a:r>
              <a:rPr b="1" lang="en-GB">
                <a:solidFill>
                  <a:schemeClr val="dk1"/>
                </a:solidFill>
              </a:rPr>
              <a:t>Judge LLMs</a:t>
            </a:r>
            <a:r>
              <a:rPr lang="en-GB">
                <a:solidFill>
                  <a:schemeClr val="dk1"/>
                </a:solidFill>
              </a:rPr>
              <a:t> enable scalable evaluation, but carry risks of </a:t>
            </a:r>
            <a:r>
              <a:rPr b="1" lang="en-GB">
                <a:solidFill>
                  <a:schemeClr val="dk1"/>
                </a:solidFill>
              </a:rPr>
              <a:t>bias from training data</a:t>
            </a:r>
            <a:r>
              <a:rPr lang="en-GB">
                <a:solidFill>
                  <a:schemeClr val="dk1"/>
                </a:solidFill>
              </a:rPr>
              <a:t>, requiring careful validation. [Li et al., 2025]</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Open Challe</a:t>
            </a:r>
            <a:r>
              <a:rPr lang="en-GB" sz="2750"/>
              <a:t>nges: Reasoning Data and Evaluation</a:t>
            </a:r>
            <a:endParaRPr sz="2750"/>
          </a:p>
        </p:txBody>
      </p:sp>
      <p:sp>
        <p:nvSpPr>
          <p:cNvPr id="632" name="Google Shape;632;p8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rPr>
              <a:t>Limited Availability of High-Quality Reasoning Traces</a:t>
            </a:r>
            <a:endParaRPr b="1">
              <a:solidFill>
                <a:schemeClr val="dk1"/>
              </a:solidFill>
            </a:endParaRPr>
          </a:p>
          <a:p>
            <a:pPr indent="-342900" lvl="0" marL="457200" rtl="0" algn="l">
              <a:spcBef>
                <a:spcPts val="1200"/>
              </a:spcBef>
              <a:spcAft>
                <a:spcPts val="0"/>
              </a:spcAft>
              <a:buClr>
                <a:schemeClr val="dk1"/>
              </a:buClr>
              <a:buSzPts val="1800"/>
              <a:buChar char="●"/>
            </a:pPr>
            <a:r>
              <a:rPr lang="en-GB">
                <a:solidFill>
                  <a:schemeClr val="dk1"/>
                </a:solidFill>
              </a:rPr>
              <a:t>Rich, diverse </a:t>
            </a:r>
            <a:r>
              <a:rPr b="1" lang="en-GB">
                <a:solidFill>
                  <a:schemeClr val="dk1"/>
                </a:solidFill>
              </a:rPr>
              <a:t>Chain-of-Thought (CoT)</a:t>
            </a:r>
            <a:r>
              <a:rPr lang="en-GB">
                <a:solidFill>
                  <a:schemeClr val="dk1"/>
                </a:solidFill>
              </a:rPr>
              <a:t> datasets are scarce due to the high cost of clinician annotation.</a:t>
            </a:r>
            <a:endParaRPr>
              <a:solidFill>
                <a:schemeClr val="dk1"/>
              </a:solidFill>
            </a:endParaRPr>
          </a:p>
          <a:p>
            <a:pPr indent="-342900" lvl="0" marL="457200" rtl="0" algn="l">
              <a:spcBef>
                <a:spcPts val="0"/>
              </a:spcBef>
              <a:spcAft>
                <a:spcPts val="0"/>
              </a:spcAft>
              <a:buClr>
                <a:schemeClr val="dk1"/>
              </a:buClr>
              <a:buSzPts val="1800"/>
              <a:buChar char="●"/>
            </a:pPr>
            <a:r>
              <a:rPr b="1" lang="en-GB">
                <a:solidFill>
                  <a:schemeClr val="dk1"/>
                </a:solidFill>
              </a:rPr>
              <a:t>Synthetic CoT generation</a:t>
            </a:r>
            <a:r>
              <a:rPr lang="en-GB">
                <a:solidFill>
                  <a:schemeClr val="dk1"/>
                </a:solidFill>
              </a:rPr>
              <a:t> using advanced LLMs is a promising workaround, leveraging their ability to produce multi-step rationales.</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Open Challe</a:t>
            </a:r>
            <a:r>
              <a:rPr lang="en-GB" sz="2750"/>
              <a:t>nges: Reasoning Data and Evaluation</a:t>
            </a:r>
            <a:endParaRPr sz="2750"/>
          </a:p>
        </p:txBody>
      </p:sp>
      <p:sp>
        <p:nvSpPr>
          <p:cNvPr id="638" name="Google Shape;638;p82"/>
          <p:cNvSpPr txBox="1"/>
          <p:nvPr>
            <p:ph idx="1" type="body"/>
          </p:nvPr>
        </p:nvSpPr>
        <p:spPr>
          <a:xfrm>
            <a:off x="31170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spcBef>
                <a:spcPts val="1400"/>
              </a:spcBef>
              <a:spcAft>
                <a:spcPts val="0"/>
              </a:spcAft>
              <a:buNone/>
            </a:pPr>
            <a:r>
              <a:rPr b="1" lang="en-GB" sz="5223">
                <a:solidFill>
                  <a:schemeClr val="dk1"/>
                </a:solidFill>
              </a:rPr>
              <a:t>Reasoning-Knowledge Entanglement</a:t>
            </a:r>
            <a:endParaRPr b="1" sz="5223">
              <a:solidFill>
                <a:schemeClr val="dk1"/>
              </a:solidFill>
            </a:endParaRPr>
          </a:p>
          <a:p>
            <a:pPr indent="-324216" lvl="0" marL="457200" rtl="0" algn="l">
              <a:spcBef>
                <a:spcPts val="1200"/>
              </a:spcBef>
              <a:spcAft>
                <a:spcPts val="0"/>
              </a:spcAft>
              <a:buClr>
                <a:schemeClr val="dk1"/>
              </a:buClr>
              <a:buSzPct val="100000"/>
              <a:buChar char="●"/>
            </a:pPr>
            <a:r>
              <a:rPr lang="en-GB" sz="6023">
                <a:solidFill>
                  <a:schemeClr val="dk1"/>
                </a:solidFill>
              </a:rPr>
              <a:t>Current benchmarks often </a:t>
            </a:r>
            <a:r>
              <a:rPr b="1" lang="en-GB" sz="6023">
                <a:solidFill>
                  <a:schemeClr val="dk1"/>
                </a:solidFill>
              </a:rPr>
              <a:t>mix reasoning skills with factual recall</a:t>
            </a:r>
            <a:r>
              <a:rPr lang="en-GB" sz="6023">
                <a:solidFill>
                  <a:schemeClr val="dk1"/>
                </a:solidFill>
              </a:rPr>
              <a:t>.</a:t>
            </a:r>
            <a:br>
              <a:rPr lang="en-GB" sz="6023">
                <a:solidFill>
                  <a:schemeClr val="dk1"/>
                </a:solidFill>
              </a:rPr>
            </a:br>
            <a:endParaRPr sz="6023">
              <a:solidFill>
                <a:schemeClr val="dk1"/>
              </a:solidFill>
            </a:endParaRPr>
          </a:p>
          <a:p>
            <a:pPr indent="-324216" lvl="0" marL="457200" rtl="0" algn="l">
              <a:spcBef>
                <a:spcPts val="0"/>
              </a:spcBef>
              <a:spcAft>
                <a:spcPts val="0"/>
              </a:spcAft>
              <a:buClr>
                <a:schemeClr val="dk1"/>
              </a:buClr>
              <a:buSzPct val="100000"/>
              <a:buChar char="●"/>
            </a:pPr>
            <a:r>
              <a:rPr lang="en-GB" sz="6023">
                <a:solidFill>
                  <a:schemeClr val="dk1"/>
                </a:solidFill>
              </a:rPr>
              <a:t>This reflects a tension between:</a:t>
            </a:r>
            <a:br>
              <a:rPr lang="en-GB" sz="6023">
                <a:solidFill>
                  <a:schemeClr val="dk1"/>
                </a:solidFill>
              </a:rPr>
            </a:br>
            <a:endParaRPr sz="6023">
              <a:solidFill>
                <a:schemeClr val="dk1"/>
              </a:solidFill>
            </a:endParaRPr>
          </a:p>
          <a:p>
            <a:pPr indent="-324216" lvl="1" marL="914400" rtl="0" algn="l">
              <a:spcBef>
                <a:spcPts val="0"/>
              </a:spcBef>
              <a:spcAft>
                <a:spcPts val="0"/>
              </a:spcAft>
              <a:buClr>
                <a:schemeClr val="dk1"/>
              </a:buClr>
              <a:buSzPct val="100000"/>
              <a:buChar char="○"/>
            </a:pPr>
            <a:r>
              <a:rPr b="1" lang="en-GB" sz="6023">
                <a:solidFill>
                  <a:schemeClr val="dk1"/>
                </a:solidFill>
              </a:rPr>
              <a:t>System 1</a:t>
            </a:r>
            <a:r>
              <a:rPr lang="en-GB" sz="6023">
                <a:solidFill>
                  <a:schemeClr val="dk1"/>
                </a:solidFill>
              </a:rPr>
              <a:t>: Memory-based, fast pattern recognition [Evans and Stanovich, 2013]</a:t>
            </a:r>
            <a:br>
              <a:rPr lang="en-GB" sz="6023">
                <a:solidFill>
                  <a:schemeClr val="dk1"/>
                </a:solidFill>
              </a:rPr>
            </a:br>
            <a:endParaRPr sz="6023">
              <a:solidFill>
                <a:schemeClr val="dk1"/>
              </a:solidFill>
            </a:endParaRPr>
          </a:p>
          <a:p>
            <a:pPr indent="-324216" lvl="1" marL="914400" rtl="0" algn="l">
              <a:spcBef>
                <a:spcPts val="0"/>
              </a:spcBef>
              <a:spcAft>
                <a:spcPts val="0"/>
              </a:spcAft>
              <a:buClr>
                <a:schemeClr val="dk1"/>
              </a:buClr>
              <a:buSzPct val="100000"/>
              <a:buChar char="○"/>
            </a:pPr>
            <a:r>
              <a:rPr b="1" lang="en-GB" sz="6023">
                <a:solidFill>
                  <a:schemeClr val="dk1"/>
                </a:solidFill>
              </a:rPr>
              <a:t>System 2</a:t>
            </a:r>
            <a:r>
              <a:rPr lang="en-GB" sz="6023">
                <a:solidFill>
                  <a:schemeClr val="dk1"/>
                </a:solidFill>
              </a:rPr>
              <a:t>: Deliberate, logic-based reasoning [</a:t>
            </a:r>
            <a:r>
              <a:rPr lang="en-GB" sz="6023">
                <a:solidFill>
                  <a:schemeClr val="dk1"/>
                </a:solidFill>
              </a:rPr>
              <a:t>Evans and Stanovich, 2013]</a:t>
            </a:r>
            <a:br>
              <a:rPr lang="en-GB" sz="6023">
                <a:solidFill>
                  <a:schemeClr val="dk1"/>
                </a:solidFill>
              </a:rPr>
            </a:br>
            <a:endParaRPr sz="6023">
              <a:solidFill>
                <a:schemeClr val="dk1"/>
              </a:solidFill>
            </a:endParaRPr>
          </a:p>
          <a:p>
            <a:pPr indent="-324216" lvl="0" marL="457200" rtl="0" algn="l">
              <a:spcBef>
                <a:spcPts val="0"/>
              </a:spcBef>
              <a:spcAft>
                <a:spcPts val="0"/>
              </a:spcAft>
              <a:buClr>
                <a:schemeClr val="dk1"/>
              </a:buClr>
              <a:buSzPct val="100000"/>
              <a:buChar char="●"/>
            </a:pPr>
            <a:r>
              <a:rPr lang="en-GB" sz="6023">
                <a:solidFill>
                  <a:schemeClr val="dk1"/>
                </a:solidFill>
              </a:rPr>
              <a:t>True reasoning evaluation needs benchmarks that minimize prior knowledge dependency.</a:t>
            </a:r>
            <a:br>
              <a:rPr lang="en-GB" sz="6023">
                <a:solidFill>
                  <a:schemeClr val="dk1"/>
                </a:solidFill>
              </a:rPr>
            </a:br>
            <a:endParaRPr sz="6023">
              <a:solidFill>
                <a:schemeClr val="dk1"/>
              </a:solidFill>
            </a:endParaRPr>
          </a:p>
          <a:p>
            <a:pPr indent="-324216" lvl="0" marL="457200" rtl="0" algn="l">
              <a:spcBef>
                <a:spcPts val="0"/>
              </a:spcBef>
              <a:spcAft>
                <a:spcPts val="0"/>
              </a:spcAft>
              <a:buClr>
                <a:schemeClr val="dk1"/>
              </a:buClr>
              <a:buSzPct val="100000"/>
              <a:buChar char="●"/>
            </a:pPr>
            <a:r>
              <a:rPr lang="en-GB" sz="6023">
                <a:solidFill>
                  <a:schemeClr val="dk1"/>
                </a:solidFill>
              </a:rPr>
              <a:t>The </a:t>
            </a:r>
            <a:r>
              <a:rPr b="1" lang="en-GB" sz="6023">
                <a:solidFill>
                  <a:schemeClr val="dk1"/>
                </a:solidFill>
              </a:rPr>
              <a:t>ARC-AGI </a:t>
            </a:r>
            <a:r>
              <a:rPr lang="en-GB" sz="6023">
                <a:solidFill>
                  <a:schemeClr val="dk1"/>
                </a:solidFill>
              </a:rPr>
              <a:t>[Chollet 2019]</a:t>
            </a:r>
            <a:r>
              <a:rPr b="1" lang="en-GB" sz="6023">
                <a:solidFill>
                  <a:schemeClr val="dk1"/>
                </a:solidFill>
              </a:rPr>
              <a:t> </a:t>
            </a:r>
            <a:r>
              <a:rPr lang="en-GB" sz="6023">
                <a:solidFill>
                  <a:schemeClr val="dk1"/>
                </a:solidFill>
              </a:rPr>
              <a:t>benchmark is a strong example—it tests abstraction and reasoning from minimal information in non-medical domains.</a:t>
            </a:r>
            <a:endParaRPr sz="6023">
              <a:solidFill>
                <a:schemeClr val="dk1"/>
              </a:solidFill>
            </a:endParaRPr>
          </a:p>
          <a:p>
            <a:pPr indent="-311516" lvl="0" marL="457200" rtl="0" algn="l">
              <a:spcBef>
                <a:spcPts val="0"/>
              </a:spcBef>
              <a:spcAft>
                <a:spcPts val="0"/>
              </a:spcAft>
              <a:buClr>
                <a:schemeClr val="dk1"/>
              </a:buClr>
              <a:buSzPct val="86717"/>
              <a:buChar char="●"/>
            </a:pPr>
            <a:r>
              <a:rPr lang="en-GB" sz="6023">
                <a:solidFill>
                  <a:schemeClr val="dk1"/>
                </a:solidFill>
              </a:rPr>
              <a:t>No equivalent benchmark yet exists for the medical domain to isolate reasoning from memorization.</a:t>
            </a:r>
            <a:br>
              <a:rPr lang="en-GB" sz="1100">
                <a:solidFill>
                  <a:schemeClr val="dk1"/>
                </a:solidFill>
              </a:rPr>
            </a:br>
            <a:endParaRPr sz="1100">
              <a:solidFill>
                <a:schemeClr val="dk1"/>
              </a:solidFill>
            </a:endParaRPr>
          </a:p>
          <a:p>
            <a:pPr indent="0" lvl="0" marL="457200" rtl="0" algn="l">
              <a:spcBef>
                <a:spcPts val="1200"/>
              </a:spcBef>
              <a:spcAft>
                <a:spcPts val="0"/>
              </a:spcAft>
              <a:buNone/>
            </a:pPr>
            <a:r>
              <a:t/>
            </a:r>
            <a:endParaRPr b="1" sz="1300">
              <a:solidFill>
                <a:schemeClr val="dk1"/>
              </a:solidFill>
            </a:endParaRPr>
          </a:p>
          <a:p>
            <a:pPr indent="0" lvl="0" marL="457200" rtl="0" algn="l">
              <a:spcBef>
                <a:spcPts val="1200"/>
              </a:spcBef>
              <a:spcAft>
                <a:spcPts val="0"/>
              </a:spcAft>
              <a:buNone/>
            </a:pPr>
            <a:r>
              <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83"/>
          <p:cNvSpPr/>
          <p:nvPr/>
        </p:nvSpPr>
        <p:spPr>
          <a:xfrm>
            <a:off x="2156700" y="156450"/>
            <a:ext cx="4830600" cy="4830600"/>
          </a:xfrm>
          <a:prstGeom prst="ellipse">
            <a:avLst/>
          </a:prstGeom>
          <a:gradFill>
            <a:gsLst>
              <a:gs pos="0">
                <a:srgbClr val="3176EE"/>
              </a:gs>
              <a:gs pos="0">
                <a:srgbClr val="C9DAF8"/>
              </a:gs>
              <a:gs pos="100000">
                <a:srgbClr val="113D8A"/>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4" name="Google Shape;644;p83"/>
          <p:cNvSpPr/>
          <p:nvPr/>
        </p:nvSpPr>
        <p:spPr>
          <a:xfrm>
            <a:off x="3258600" y="1258350"/>
            <a:ext cx="2626800" cy="26268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dk1"/>
                </a:solidFill>
              </a:rPr>
              <a:t>Memory: Low-level information</a:t>
            </a:r>
            <a:endParaRPr b="1" sz="1800">
              <a:solidFill>
                <a:schemeClr val="dk1"/>
              </a:solidFill>
            </a:endParaRPr>
          </a:p>
          <a:p>
            <a:pPr indent="0" lvl="0" marL="0" rtl="0" algn="ctr">
              <a:spcBef>
                <a:spcPts val="0"/>
              </a:spcBef>
              <a:spcAft>
                <a:spcPts val="0"/>
              </a:spcAft>
              <a:buNone/>
            </a:pPr>
            <a:r>
              <a:t/>
            </a:r>
            <a:endParaRPr b="1" sz="1800">
              <a:solidFill>
                <a:schemeClr val="dk1"/>
              </a:solidFill>
            </a:endParaRPr>
          </a:p>
          <a:p>
            <a:pPr indent="0" lvl="0" marL="0" rtl="0" algn="ctr">
              <a:spcBef>
                <a:spcPts val="0"/>
              </a:spcBef>
              <a:spcAft>
                <a:spcPts val="0"/>
              </a:spcAft>
              <a:buNone/>
            </a:pPr>
            <a:r>
              <a:rPr b="1" lang="en-GB" sz="1800">
                <a:solidFill>
                  <a:schemeClr val="dk1"/>
                </a:solidFill>
              </a:rPr>
              <a:t>Pattern-based</a:t>
            </a:r>
            <a:endParaRPr b="1" sz="1800">
              <a:solidFill>
                <a:schemeClr val="dk1"/>
              </a:solidFill>
            </a:endParaRPr>
          </a:p>
          <a:p>
            <a:pPr indent="0" lvl="0" marL="0" rtl="0" algn="ctr">
              <a:spcBef>
                <a:spcPts val="0"/>
              </a:spcBef>
              <a:spcAft>
                <a:spcPts val="0"/>
              </a:spcAft>
              <a:buNone/>
            </a:pPr>
            <a:r>
              <a:t/>
            </a:r>
            <a:endParaRPr b="1" sz="1800">
              <a:solidFill>
                <a:schemeClr val="dk1"/>
              </a:solidFill>
            </a:endParaRPr>
          </a:p>
          <a:p>
            <a:pPr indent="0" lvl="0" marL="0" rtl="0" algn="ctr">
              <a:spcBef>
                <a:spcPts val="0"/>
              </a:spcBef>
              <a:spcAft>
                <a:spcPts val="0"/>
              </a:spcAft>
              <a:buNone/>
            </a:pPr>
            <a:r>
              <a:rPr b="1" lang="en-GB" sz="1800">
                <a:solidFill>
                  <a:schemeClr val="dk1"/>
                </a:solidFill>
              </a:rPr>
              <a:t>Instinct</a:t>
            </a:r>
            <a:endParaRPr b="1" sz="1800">
              <a:solidFill>
                <a:schemeClr val="dk1"/>
              </a:solidFill>
            </a:endParaRPr>
          </a:p>
        </p:txBody>
      </p:sp>
      <p:sp>
        <p:nvSpPr>
          <p:cNvPr id="645" name="Google Shape;645;p83"/>
          <p:cNvSpPr txBox="1"/>
          <p:nvPr/>
        </p:nvSpPr>
        <p:spPr>
          <a:xfrm>
            <a:off x="3072000" y="708425"/>
            <a:ext cx="3000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rPr>
              <a:t>Conscious</a:t>
            </a:r>
            <a:endParaRPr b="1" sz="1800">
              <a:solidFill>
                <a:schemeClr val="lt1"/>
              </a:solidFill>
            </a:endParaRPr>
          </a:p>
        </p:txBody>
      </p:sp>
      <p:sp>
        <p:nvSpPr>
          <p:cNvPr id="646" name="Google Shape;646;p83"/>
          <p:cNvSpPr txBox="1"/>
          <p:nvPr/>
        </p:nvSpPr>
        <p:spPr>
          <a:xfrm rot="2699028">
            <a:off x="1708872" y="3564489"/>
            <a:ext cx="2999971" cy="46159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rPr>
              <a:t>Analytical</a:t>
            </a:r>
            <a:endParaRPr b="1" sz="1800">
              <a:solidFill>
                <a:schemeClr val="lt1"/>
              </a:solidFill>
            </a:endParaRPr>
          </a:p>
        </p:txBody>
      </p:sp>
      <p:sp>
        <p:nvSpPr>
          <p:cNvPr id="647" name="Google Shape;647;p83"/>
          <p:cNvSpPr txBox="1"/>
          <p:nvPr/>
        </p:nvSpPr>
        <p:spPr>
          <a:xfrm rot="-2700972">
            <a:off x="4295572" y="3564489"/>
            <a:ext cx="2999971" cy="46159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rPr>
              <a:t>Thorough</a:t>
            </a:r>
            <a:endParaRPr b="1" sz="1800">
              <a:solidFill>
                <a:schemeClr val="lt1"/>
              </a:solidFill>
            </a:endParaRPr>
          </a:p>
        </p:txBody>
      </p:sp>
      <p:sp>
        <p:nvSpPr>
          <p:cNvPr id="648" name="Google Shape;648;p83"/>
          <p:cNvSpPr/>
          <p:nvPr/>
        </p:nvSpPr>
        <p:spPr>
          <a:xfrm>
            <a:off x="459100" y="2571750"/>
            <a:ext cx="1386600" cy="51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System 2</a:t>
            </a:r>
            <a:endParaRPr b="1" sz="1800"/>
          </a:p>
        </p:txBody>
      </p:sp>
      <p:sp>
        <p:nvSpPr>
          <p:cNvPr id="649" name="Google Shape;649;p83"/>
          <p:cNvSpPr/>
          <p:nvPr/>
        </p:nvSpPr>
        <p:spPr>
          <a:xfrm>
            <a:off x="459100" y="2057550"/>
            <a:ext cx="1386600" cy="5142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rPr>
              <a:t>System 1</a:t>
            </a:r>
            <a:endParaRPr b="1" sz="1800">
              <a:solidFill>
                <a:schemeClr val="lt1"/>
              </a:solidFill>
            </a:endParaRPr>
          </a:p>
        </p:txBody>
      </p:sp>
      <p:sp>
        <p:nvSpPr>
          <p:cNvPr id="650" name="Google Shape;650;p83"/>
          <p:cNvSpPr/>
          <p:nvPr/>
        </p:nvSpPr>
        <p:spPr>
          <a:xfrm>
            <a:off x="459100" y="156450"/>
            <a:ext cx="1386600" cy="4830600"/>
          </a:xfrm>
          <a:prstGeom prst="rect">
            <a:avLst/>
          </a:prstGeom>
          <a:gradFill>
            <a:gsLst>
              <a:gs pos="0">
                <a:srgbClr val="3176EE"/>
              </a:gs>
              <a:gs pos="0">
                <a:srgbClr val="C9DAF8"/>
              </a:gs>
              <a:gs pos="100000">
                <a:srgbClr val="113D8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dk1"/>
                </a:solidFill>
              </a:rPr>
              <a:t>System 1</a:t>
            </a:r>
            <a:endParaRPr b="1" sz="1800">
              <a:solidFill>
                <a:schemeClr val="dk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GB" sz="1800">
                <a:solidFill>
                  <a:schemeClr val="lt1"/>
                </a:solidFill>
              </a:rPr>
              <a:t>System 2</a:t>
            </a:r>
            <a:endParaRPr b="1" sz="1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What is a medical large language model?</a:t>
            </a:r>
            <a:endParaRPr/>
          </a:p>
        </p:txBody>
      </p:sp>
      <p:sp>
        <p:nvSpPr>
          <p:cNvPr id="162" name="Google Shape;16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Char char="●"/>
            </a:pPr>
            <a:r>
              <a:rPr lang="en-GB" sz="1700">
                <a:solidFill>
                  <a:schemeClr val="dk1"/>
                </a:solidFill>
              </a:rPr>
              <a:t>Define Medical LLM in an </a:t>
            </a:r>
            <a:r>
              <a:rPr i="1" lang="en-GB" sz="1700">
                <a:solidFill>
                  <a:schemeClr val="dk1"/>
                </a:solidFill>
              </a:rPr>
              <a:t>application centric way</a:t>
            </a:r>
            <a:endParaRPr i="1"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I</a:t>
            </a:r>
            <a:r>
              <a:rPr lang="en-GB" sz="1700">
                <a:solidFill>
                  <a:schemeClr val="dk1"/>
                </a:solidFill>
              </a:rPr>
              <a:t>ncludes any LLM </a:t>
            </a:r>
            <a:r>
              <a:rPr lang="en-GB" sz="1700">
                <a:solidFill>
                  <a:schemeClr val="dk1"/>
                </a:solidFill>
              </a:rPr>
              <a:t>used for any medical tasks such as medical diagnosis, summarisation, medical triage, image analysis, etc.</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Includes also general purpose LLMs and medical domain LLMs</a:t>
            </a:r>
            <a:endParaRPr sz="17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Open Challenges: Training and Inference Optimisations</a:t>
            </a:r>
            <a:endParaRPr/>
          </a:p>
        </p:txBody>
      </p:sp>
      <p:sp>
        <p:nvSpPr>
          <p:cNvPr id="656" name="Google Shape;656;p8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400"/>
              </a:spcBef>
              <a:spcAft>
                <a:spcPts val="0"/>
              </a:spcAft>
              <a:buClr>
                <a:schemeClr val="dk1"/>
              </a:buClr>
              <a:buSzPts val="1100"/>
              <a:buFont typeface="Arial"/>
              <a:buNone/>
            </a:pPr>
            <a:r>
              <a:rPr b="1" lang="en-GB">
                <a:solidFill>
                  <a:schemeClr val="dk1"/>
                </a:solidFill>
              </a:rPr>
              <a:t>Scalability of RL-Based Approaches</a:t>
            </a:r>
            <a:endParaRPr b="1">
              <a:solidFill>
                <a:schemeClr val="dk1"/>
              </a:solidFill>
            </a:endParaRPr>
          </a:p>
          <a:p>
            <a:pPr indent="-342900" lvl="0" marL="457200" rtl="0" algn="l">
              <a:spcBef>
                <a:spcPts val="1200"/>
              </a:spcBef>
              <a:spcAft>
                <a:spcPts val="0"/>
              </a:spcAft>
              <a:buClr>
                <a:schemeClr val="dk1"/>
              </a:buClr>
              <a:buSzPts val="1800"/>
              <a:buChar char="●"/>
            </a:pPr>
            <a:r>
              <a:rPr b="1" lang="en-GB">
                <a:solidFill>
                  <a:schemeClr val="dk1"/>
                </a:solidFill>
              </a:rPr>
              <a:t>RL methods</a:t>
            </a:r>
            <a:r>
              <a:rPr lang="en-GB">
                <a:solidFill>
                  <a:schemeClr val="dk1"/>
                </a:solidFill>
              </a:rPr>
              <a:t> like PPO[Schulman et al., 2017], DPO [</a:t>
            </a:r>
            <a:r>
              <a:rPr lang="en-GB">
                <a:solidFill>
                  <a:schemeClr val="dk1"/>
                </a:solidFill>
              </a:rPr>
              <a:t>Rafailov et al., 2023]</a:t>
            </a:r>
            <a:r>
              <a:rPr lang="en-GB">
                <a:solidFill>
                  <a:schemeClr val="dk1"/>
                </a:solidFill>
              </a:rPr>
              <a:t> and GRPO[Shao et al., 2024] improve reasoning, but are </a:t>
            </a:r>
            <a:r>
              <a:rPr b="1" lang="en-GB">
                <a:solidFill>
                  <a:schemeClr val="dk1"/>
                </a:solidFill>
              </a:rPr>
              <a:t>computationally expensive</a:t>
            </a:r>
            <a:r>
              <a:rPr lang="en-GB">
                <a:solidFill>
                  <a:schemeClr val="dk1"/>
                </a:solidFill>
              </a:rPr>
              <a:t>.</a:t>
            </a:r>
            <a:br>
              <a:rPr lang="en-GB">
                <a:solidFill>
                  <a:schemeClr val="dk1"/>
                </a:solidFill>
              </a:rPr>
            </a:b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The challenge: develop </a:t>
            </a:r>
            <a:r>
              <a:rPr b="1" lang="en-GB">
                <a:solidFill>
                  <a:schemeClr val="dk1"/>
                </a:solidFill>
              </a:rPr>
              <a:t>lighter-weight RL techniques</a:t>
            </a:r>
            <a:r>
              <a:rPr lang="en-GB">
                <a:solidFill>
                  <a:schemeClr val="dk1"/>
                </a:solidFill>
              </a:rPr>
              <a:t> that still maintain reasoning quality for real-world use.</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Open Challenges: Training and Inference Optimisations</a:t>
            </a:r>
            <a:endParaRPr/>
          </a:p>
        </p:txBody>
      </p:sp>
      <p:sp>
        <p:nvSpPr>
          <p:cNvPr id="662" name="Google Shape;662;p85"/>
          <p:cNvSpPr txBox="1"/>
          <p:nvPr>
            <p:ph idx="1" type="body"/>
          </p:nvPr>
        </p:nvSpPr>
        <p:spPr>
          <a:xfrm>
            <a:off x="311700" y="1152475"/>
            <a:ext cx="8520600" cy="3783600"/>
          </a:xfrm>
          <a:prstGeom prst="rect">
            <a:avLst/>
          </a:prstGeom>
        </p:spPr>
        <p:txBody>
          <a:bodyPr anchorCtr="0" anchor="t" bIns="91425" lIns="91425" spcFirstLastPara="1" rIns="91425" wrap="square" tIns="91425">
            <a:normAutofit fontScale="77500" lnSpcReduction="20000"/>
          </a:bodyPr>
          <a:lstStyle/>
          <a:p>
            <a:pPr indent="0" lvl="0" marL="0" rtl="0" algn="l">
              <a:spcBef>
                <a:spcPts val="1400"/>
              </a:spcBef>
              <a:spcAft>
                <a:spcPts val="0"/>
              </a:spcAft>
              <a:buNone/>
            </a:pPr>
            <a:r>
              <a:rPr b="1" lang="en-GB" sz="2050">
                <a:solidFill>
                  <a:schemeClr val="dk1"/>
                </a:solidFill>
              </a:rPr>
              <a:t>Medical-Specific Reward Models</a:t>
            </a:r>
            <a:endParaRPr b="1" sz="2050">
              <a:solidFill>
                <a:schemeClr val="dk1"/>
              </a:solidFill>
            </a:endParaRPr>
          </a:p>
          <a:p>
            <a:pPr indent="-329485" lvl="0" marL="457200" rtl="0" algn="l">
              <a:spcBef>
                <a:spcPts val="1200"/>
              </a:spcBef>
              <a:spcAft>
                <a:spcPts val="0"/>
              </a:spcAft>
              <a:buClr>
                <a:schemeClr val="dk1"/>
              </a:buClr>
              <a:buSzPct val="100000"/>
              <a:buChar char="●"/>
            </a:pPr>
            <a:r>
              <a:rPr lang="en-GB" sz="2050">
                <a:solidFill>
                  <a:schemeClr val="dk1"/>
                </a:solidFill>
              </a:rPr>
              <a:t>General-purpose reward models may </a:t>
            </a:r>
            <a:r>
              <a:rPr b="1" lang="en-GB" sz="2050">
                <a:solidFill>
                  <a:schemeClr val="dk1"/>
                </a:solidFill>
              </a:rPr>
              <a:t>not capture clinical nuance</a:t>
            </a:r>
            <a:r>
              <a:rPr lang="en-GB" sz="2050">
                <a:solidFill>
                  <a:schemeClr val="dk1"/>
                </a:solidFill>
              </a:rPr>
              <a:t>.</a:t>
            </a:r>
            <a:br>
              <a:rPr lang="en-GB" sz="2050">
                <a:solidFill>
                  <a:schemeClr val="dk1"/>
                </a:solidFill>
              </a:rPr>
            </a:br>
            <a:endParaRPr sz="2050">
              <a:solidFill>
                <a:schemeClr val="dk1"/>
              </a:solidFill>
            </a:endParaRPr>
          </a:p>
          <a:p>
            <a:pPr indent="-329485" lvl="0" marL="457200" rtl="0" algn="l">
              <a:spcBef>
                <a:spcPts val="0"/>
              </a:spcBef>
              <a:spcAft>
                <a:spcPts val="0"/>
              </a:spcAft>
              <a:buClr>
                <a:schemeClr val="dk1"/>
              </a:buClr>
              <a:buSzPct val="100000"/>
              <a:buChar char="●"/>
            </a:pPr>
            <a:r>
              <a:rPr lang="en-GB" sz="2050">
                <a:solidFill>
                  <a:schemeClr val="dk1"/>
                </a:solidFill>
              </a:rPr>
              <a:t>Utilise </a:t>
            </a:r>
            <a:r>
              <a:rPr b="1" lang="en-GB" sz="2050">
                <a:solidFill>
                  <a:schemeClr val="dk1"/>
                </a:solidFill>
              </a:rPr>
              <a:t>Process Supervision</a:t>
            </a:r>
            <a:r>
              <a:rPr lang="en-GB" sz="2050">
                <a:solidFill>
                  <a:schemeClr val="dk1"/>
                </a:solidFill>
              </a:rPr>
              <a:t>, which scores models on reasoning traces (not just final answers) [Lightman et al., 2023].</a:t>
            </a:r>
            <a:br>
              <a:rPr lang="en-GB" sz="2050">
                <a:solidFill>
                  <a:schemeClr val="dk1"/>
                </a:solidFill>
              </a:rPr>
            </a:br>
            <a:endParaRPr sz="2050">
              <a:solidFill>
                <a:schemeClr val="dk1"/>
              </a:solidFill>
            </a:endParaRPr>
          </a:p>
          <a:p>
            <a:pPr indent="-329485" lvl="0" marL="457200" rtl="0" algn="l">
              <a:spcBef>
                <a:spcPts val="0"/>
              </a:spcBef>
              <a:spcAft>
                <a:spcPts val="0"/>
              </a:spcAft>
              <a:buClr>
                <a:schemeClr val="dk1"/>
              </a:buClr>
              <a:buSzPct val="100000"/>
              <a:buChar char="●"/>
            </a:pPr>
            <a:r>
              <a:rPr b="1" lang="en-GB" sz="2050">
                <a:solidFill>
                  <a:schemeClr val="dk1"/>
                </a:solidFill>
              </a:rPr>
              <a:t>Process Reward Models (PRMs)</a:t>
            </a:r>
            <a:r>
              <a:rPr lang="en-GB" sz="2050">
                <a:solidFill>
                  <a:schemeClr val="dk1"/>
                </a:solidFill>
              </a:rPr>
              <a:t> automate this, trained on annotated CoTs to detect logical errors </a:t>
            </a:r>
            <a:r>
              <a:rPr lang="en-GB" sz="2050">
                <a:solidFill>
                  <a:schemeClr val="dk1"/>
                </a:solidFill>
              </a:rPr>
              <a:t>[Lightman et al., 2023]</a:t>
            </a:r>
            <a:r>
              <a:rPr lang="en-GB" sz="2050">
                <a:solidFill>
                  <a:schemeClr val="dk1"/>
                </a:solidFill>
              </a:rPr>
              <a:t>.</a:t>
            </a:r>
            <a:br>
              <a:rPr lang="en-GB" sz="2050">
                <a:solidFill>
                  <a:schemeClr val="dk1"/>
                </a:solidFill>
              </a:rPr>
            </a:br>
            <a:endParaRPr sz="2050">
              <a:solidFill>
                <a:schemeClr val="dk1"/>
              </a:solidFill>
            </a:endParaRPr>
          </a:p>
          <a:p>
            <a:pPr indent="-329485" lvl="0" marL="457200" rtl="0" algn="l">
              <a:spcBef>
                <a:spcPts val="0"/>
              </a:spcBef>
              <a:spcAft>
                <a:spcPts val="0"/>
              </a:spcAft>
              <a:buClr>
                <a:schemeClr val="dk1"/>
              </a:buClr>
              <a:buSzPct val="100000"/>
              <a:buChar char="●"/>
            </a:pPr>
            <a:r>
              <a:rPr lang="en-GB" sz="2050">
                <a:solidFill>
                  <a:schemeClr val="dk1"/>
                </a:solidFill>
              </a:rPr>
              <a:t>Future direction: </a:t>
            </a:r>
            <a:r>
              <a:rPr b="1" lang="en-GB" sz="2050">
                <a:solidFill>
                  <a:schemeClr val="dk1"/>
                </a:solidFill>
              </a:rPr>
              <a:t>integrate PRMs directly into RLHF pipelines</a:t>
            </a:r>
            <a:r>
              <a:rPr lang="en-GB" sz="2050">
                <a:solidFill>
                  <a:schemeClr val="dk1"/>
                </a:solidFill>
              </a:rPr>
              <a:t> for scalable, domain-specific reasoning alignment.</a:t>
            </a:r>
            <a:endParaRPr sz="2050">
              <a:solidFill>
                <a:schemeClr val="dk1"/>
              </a:solidFill>
            </a:endParaRPr>
          </a:p>
          <a:p>
            <a:pPr indent="0" lvl="0" marL="457200" rtl="0" algn="l">
              <a:spcBef>
                <a:spcPts val="1200"/>
              </a:spcBef>
              <a:spcAft>
                <a:spcPts val="0"/>
              </a:spcAft>
              <a:buNone/>
            </a:pPr>
            <a:r>
              <a:t/>
            </a:r>
            <a:endParaRPr b="1" sz="13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Open Challenges: Training and Inference Optimisations</a:t>
            </a:r>
            <a:endParaRPr/>
          </a:p>
        </p:txBody>
      </p:sp>
      <p:sp>
        <p:nvSpPr>
          <p:cNvPr id="668" name="Google Shape;668;p86"/>
          <p:cNvSpPr txBox="1"/>
          <p:nvPr>
            <p:ph idx="1" type="body"/>
          </p:nvPr>
        </p:nvSpPr>
        <p:spPr>
          <a:xfrm>
            <a:off x="311700" y="1152475"/>
            <a:ext cx="8520600" cy="3753900"/>
          </a:xfrm>
          <a:prstGeom prst="rect">
            <a:avLst/>
          </a:prstGeom>
        </p:spPr>
        <p:txBody>
          <a:bodyPr anchorCtr="0" anchor="t" bIns="91425" lIns="91425" spcFirstLastPara="1" rIns="91425" wrap="square" tIns="91425">
            <a:normAutofit fontScale="32500" lnSpcReduction="20000"/>
          </a:bodyPr>
          <a:lstStyle/>
          <a:p>
            <a:pPr indent="0" lvl="0" marL="0" rtl="0" algn="l">
              <a:spcBef>
                <a:spcPts val="1400"/>
              </a:spcBef>
              <a:spcAft>
                <a:spcPts val="0"/>
              </a:spcAft>
              <a:buNone/>
            </a:pPr>
            <a:r>
              <a:rPr b="1" lang="en-GB" sz="4300">
                <a:solidFill>
                  <a:schemeClr val="dk1"/>
                </a:solidFill>
              </a:rPr>
              <a:t>Scaling Laws for Inference-Time Reasoning</a:t>
            </a:r>
            <a:endParaRPr b="1" sz="4300">
              <a:solidFill>
                <a:schemeClr val="dk1"/>
              </a:solidFill>
            </a:endParaRPr>
          </a:p>
          <a:p>
            <a:pPr indent="-317341" lvl="0" marL="457200" rtl="0" algn="l">
              <a:spcBef>
                <a:spcPts val="1200"/>
              </a:spcBef>
              <a:spcAft>
                <a:spcPts val="0"/>
              </a:spcAft>
              <a:buClr>
                <a:schemeClr val="dk1"/>
              </a:buClr>
              <a:buSzPct val="100000"/>
              <a:buChar char="●"/>
            </a:pPr>
            <a:r>
              <a:rPr lang="en-GB" sz="4300">
                <a:solidFill>
                  <a:schemeClr val="dk1"/>
                </a:solidFill>
              </a:rPr>
              <a:t>Increasing </a:t>
            </a:r>
            <a:r>
              <a:rPr b="1" lang="en-GB" sz="4300">
                <a:solidFill>
                  <a:schemeClr val="dk1"/>
                </a:solidFill>
              </a:rPr>
              <a:t>compute at inference time</a:t>
            </a:r>
            <a:r>
              <a:rPr lang="en-GB" sz="4300">
                <a:solidFill>
                  <a:schemeClr val="dk1"/>
                </a:solidFill>
              </a:rPr>
              <a:t> (not just training) improves reasoning depth </a:t>
            </a:r>
            <a:r>
              <a:rPr lang="en-GB" sz="4300">
                <a:solidFill>
                  <a:schemeClr val="dk1"/>
                </a:solidFill>
              </a:rPr>
              <a:t>[Xu et al., 2025;Sui et al., 2025]</a:t>
            </a:r>
            <a:r>
              <a:rPr lang="en-GB" sz="4300">
                <a:solidFill>
                  <a:schemeClr val="dk1"/>
                </a:solidFill>
              </a:rPr>
              <a:t>.</a:t>
            </a:r>
            <a:br>
              <a:rPr lang="en-GB" sz="4300">
                <a:solidFill>
                  <a:schemeClr val="dk1"/>
                </a:solidFill>
              </a:rPr>
            </a:br>
            <a:endParaRPr sz="4300">
              <a:solidFill>
                <a:schemeClr val="dk1"/>
              </a:solidFill>
            </a:endParaRPr>
          </a:p>
          <a:p>
            <a:pPr indent="-317341" lvl="0" marL="457200" rtl="0" algn="l">
              <a:spcBef>
                <a:spcPts val="0"/>
              </a:spcBef>
              <a:spcAft>
                <a:spcPts val="0"/>
              </a:spcAft>
              <a:buClr>
                <a:schemeClr val="dk1"/>
              </a:buClr>
              <a:buSzPct val="100000"/>
              <a:buChar char="●"/>
            </a:pPr>
            <a:r>
              <a:rPr lang="en-GB" sz="4300">
                <a:solidFill>
                  <a:schemeClr val="dk1"/>
                </a:solidFill>
              </a:rPr>
              <a:t>Techniques:</a:t>
            </a:r>
            <a:br>
              <a:rPr lang="en-GB" sz="4300">
                <a:solidFill>
                  <a:schemeClr val="dk1"/>
                </a:solidFill>
              </a:rPr>
            </a:br>
            <a:endParaRPr sz="4300">
              <a:solidFill>
                <a:schemeClr val="dk1"/>
              </a:solidFill>
            </a:endParaRPr>
          </a:p>
          <a:p>
            <a:pPr indent="-317341" lvl="1" marL="914400" rtl="0" algn="l">
              <a:spcBef>
                <a:spcPts val="0"/>
              </a:spcBef>
              <a:spcAft>
                <a:spcPts val="0"/>
              </a:spcAft>
              <a:buClr>
                <a:schemeClr val="dk1"/>
              </a:buClr>
              <a:buSzPct val="100000"/>
              <a:buChar char="○"/>
            </a:pPr>
            <a:r>
              <a:rPr lang="en-GB" sz="4300">
                <a:solidFill>
                  <a:schemeClr val="dk1"/>
                </a:solidFill>
              </a:rPr>
              <a:t>Generate multiple reasoning paths (e.g., </a:t>
            </a:r>
            <a:r>
              <a:rPr b="1" lang="en-GB" sz="4300">
                <a:solidFill>
                  <a:schemeClr val="dk1"/>
                </a:solidFill>
              </a:rPr>
              <a:t>CoT </a:t>
            </a:r>
            <a:r>
              <a:rPr lang="en-GB" sz="4300">
                <a:solidFill>
                  <a:schemeClr val="dk1"/>
                </a:solidFill>
              </a:rPr>
              <a:t>[Wei et al., 2022], </a:t>
            </a:r>
            <a:r>
              <a:rPr b="1" lang="en-GB" sz="4300">
                <a:solidFill>
                  <a:schemeClr val="dk1"/>
                </a:solidFill>
              </a:rPr>
              <a:t>ToT </a:t>
            </a:r>
            <a:r>
              <a:rPr lang="en-GB" sz="4300">
                <a:solidFill>
                  <a:schemeClr val="dk1"/>
                </a:solidFill>
              </a:rPr>
              <a:t>[Yao et al., 2023])</a:t>
            </a:r>
            <a:br>
              <a:rPr lang="en-GB" sz="4300">
                <a:solidFill>
                  <a:schemeClr val="dk1"/>
                </a:solidFill>
              </a:rPr>
            </a:br>
            <a:endParaRPr sz="4300">
              <a:solidFill>
                <a:schemeClr val="dk1"/>
              </a:solidFill>
            </a:endParaRPr>
          </a:p>
          <a:p>
            <a:pPr indent="-317341" lvl="1" marL="914400" rtl="0" algn="l">
              <a:spcBef>
                <a:spcPts val="0"/>
              </a:spcBef>
              <a:spcAft>
                <a:spcPts val="0"/>
              </a:spcAft>
              <a:buClr>
                <a:schemeClr val="dk1"/>
              </a:buClr>
              <a:buSzPct val="100000"/>
              <a:buChar char="○"/>
            </a:pPr>
            <a:r>
              <a:rPr lang="en-GB" sz="4300">
                <a:solidFill>
                  <a:schemeClr val="dk1"/>
                </a:solidFill>
              </a:rPr>
              <a:t>Verify coherence with </a:t>
            </a:r>
            <a:r>
              <a:rPr b="1" lang="en-GB" sz="4300">
                <a:solidFill>
                  <a:schemeClr val="dk1"/>
                </a:solidFill>
              </a:rPr>
              <a:t>self-reflection</a:t>
            </a:r>
            <a:r>
              <a:rPr lang="en-GB" sz="4300">
                <a:solidFill>
                  <a:schemeClr val="dk1"/>
                </a:solidFill>
              </a:rPr>
              <a:t> [Shinn et al., 2023], </a:t>
            </a:r>
            <a:r>
              <a:rPr b="1" lang="en-GB" sz="4300">
                <a:solidFill>
                  <a:schemeClr val="dk1"/>
                </a:solidFill>
              </a:rPr>
              <a:t>Monte Carlo Tree Search </a:t>
            </a:r>
            <a:r>
              <a:rPr lang="en-GB" sz="4300">
                <a:solidFill>
                  <a:schemeClr val="dk1"/>
                </a:solidFill>
              </a:rPr>
              <a:t>[Duan and Wang, 2025], </a:t>
            </a:r>
            <a:r>
              <a:rPr b="1" lang="en-GB" sz="4300">
                <a:solidFill>
                  <a:schemeClr val="dk1"/>
                </a:solidFill>
              </a:rPr>
              <a:t>PRMs </a:t>
            </a:r>
            <a:r>
              <a:rPr lang="en-GB" sz="4300">
                <a:solidFill>
                  <a:schemeClr val="dk1"/>
                </a:solidFill>
              </a:rPr>
              <a:t>[Lightman et al., 2023]</a:t>
            </a:r>
            <a:br>
              <a:rPr b="1" lang="en-GB" sz="4300">
                <a:solidFill>
                  <a:schemeClr val="dk1"/>
                </a:solidFill>
              </a:rPr>
            </a:br>
            <a:endParaRPr b="1" sz="4300">
              <a:solidFill>
                <a:schemeClr val="dk1"/>
              </a:solidFill>
            </a:endParaRPr>
          </a:p>
          <a:p>
            <a:pPr indent="-317341" lvl="1" marL="914400" rtl="0" algn="l">
              <a:spcBef>
                <a:spcPts val="0"/>
              </a:spcBef>
              <a:spcAft>
                <a:spcPts val="0"/>
              </a:spcAft>
              <a:buClr>
                <a:schemeClr val="dk1"/>
              </a:buClr>
              <a:buSzPct val="100000"/>
              <a:buChar char="○"/>
            </a:pPr>
            <a:r>
              <a:rPr lang="en-GB" sz="4300">
                <a:solidFill>
                  <a:schemeClr val="dk1"/>
                </a:solidFill>
              </a:rPr>
              <a:t>Use </a:t>
            </a:r>
            <a:r>
              <a:rPr b="1" lang="en-GB" sz="4300">
                <a:solidFill>
                  <a:schemeClr val="dk1"/>
                </a:solidFill>
              </a:rPr>
              <a:t>fact-checking via web search</a:t>
            </a:r>
            <a:r>
              <a:rPr lang="en-GB" sz="4300">
                <a:solidFill>
                  <a:schemeClr val="dk1"/>
                </a:solidFill>
              </a:rPr>
              <a:t> for added trustworthiness</a:t>
            </a:r>
            <a:br>
              <a:rPr lang="en-GB" sz="4300">
                <a:solidFill>
                  <a:schemeClr val="dk1"/>
                </a:solidFill>
              </a:rPr>
            </a:br>
            <a:endParaRPr sz="4300">
              <a:solidFill>
                <a:schemeClr val="dk1"/>
              </a:solidFill>
            </a:endParaRPr>
          </a:p>
          <a:p>
            <a:pPr indent="-317341" lvl="0" marL="457200" rtl="0" algn="l">
              <a:spcBef>
                <a:spcPts val="0"/>
              </a:spcBef>
              <a:spcAft>
                <a:spcPts val="0"/>
              </a:spcAft>
              <a:buClr>
                <a:schemeClr val="dk1"/>
              </a:buClr>
              <a:buSzPct val="100000"/>
              <a:buChar char="●"/>
            </a:pPr>
            <a:r>
              <a:rPr lang="en-GB" sz="4300">
                <a:solidFill>
                  <a:schemeClr val="dk1"/>
                </a:solidFill>
              </a:rPr>
              <a:t>Takeaway: </a:t>
            </a:r>
            <a:r>
              <a:rPr b="1" lang="en-GB" sz="4300">
                <a:solidFill>
                  <a:schemeClr val="dk1"/>
                </a:solidFill>
              </a:rPr>
              <a:t>Smarter inference-time strategies</a:t>
            </a:r>
            <a:r>
              <a:rPr lang="en-GB" sz="4300">
                <a:solidFill>
                  <a:schemeClr val="dk1"/>
                </a:solidFill>
              </a:rPr>
              <a:t> can boost reasoning without retraining</a:t>
            </a:r>
            <a:endParaRPr sz="4300">
              <a:solidFill>
                <a:schemeClr val="dk1"/>
              </a:solidFill>
            </a:endParaRPr>
          </a:p>
          <a:p>
            <a:pPr indent="0" lvl="0" marL="457200" rtl="0" algn="l">
              <a:spcBef>
                <a:spcPts val="1200"/>
              </a:spcBef>
              <a:spcAft>
                <a:spcPts val="0"/>
              </a:spcAft>
              <a:buNone/>
            </a:pPr>
            <a:r>
              <a:t/>
            </a:r>
            <a:endParaRPr b="1" sz="13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Open Challenges: Alternative Reasoning Architectures</a:t>
            </a:r>
            <a:endParaRPr/>
          </a:p>
        </p:txBody>
      </p:sp>
      <p:sp>
        <p:nvSpPr>
          <p:cNvPr id="674" name="Google Shape;674;p87"/>
          <p:cNvSpPr txBox="1"/>
          <p:nvPr>
            <p:ph idx="1" type="body"/>
          </p:nvPr>
        </p:nvSpPr>
        <p:spPr>
          <a:xfrm>
            <a:off x="311700" y="1152475"/>
            <a:ext cx="8520600" cy="3753900"/>
          </a:xfrm>
          <a:prstGeom prst="rect">
            <a:avLst/>
          </a:prstGeom>
        </p:spPr>
        <p:txBody>
          <a:bodyPr anchorCtr="0" anchor="t" bIns="91425" lIns="91425" spcFirstLastPara="1" rIns="91425" wrap="square" tIns="91425">
            <a:normAutofit fontScale="25000" lnSpcReduction="20000"/>
          </a:bodyPr>
          <a:lstStyle/>
          <a:p>
            <a:pPr indent="0" lvl="0" marL="0" rtl="0" algn="l">
              <a:spcBef>
                <a:spcPts val="1400"/>
              </a:spcBef>
              <a:spcAft>
                <a:spcPts val="0"/>
              </a:spcAft>
              <a:buNone/>
            </a:pPr>
            <a:r>
              <a:rPr b="1" lang="en-GB" sz="4857">
                <a:solidFill>
                  <a:schemeClr val="dk1"/>
                </a:solidFill>
              </a:rPr>
              <a:t>Limitations of Autoregressive LLMs</a:t>
            </a:r>
            <a:endParaRPr b="1" sz="4857">
              <a:solidFill>
                <a:schemeClr val="dk1"/>
              </a:solidFill>
            </a:endParaRPr>
          </a:p>
          <a:p>
            <a:pPr indent="-305715" lvl="0" marL="457200" rtl="0" algn="l">
              <a:spcBef>
                <a:spcPts val="1200"/>
              </a:spcBef>
              <a:spcAft>
                <a:spcPts val="0"/>
              </a:spcAft>
              <a:buClr>
                <a:schemeClr val="dk1"/>
              </a:buClr>
              <a:buSzPct val="100000"/>
              <a:buChar char="●"/>
            </a:pPr>
            <a:r>
              <a:rPr lang="en-GB" sz="4857">
                <a:solidFill>
                  <a:schemeClr val="dk1"/>
                </a:solidFill>
              </a:rPr>
              <a:t>LLMs generate output </a:t>
            </a:r>
            <a:r>
              <a:rPr b="1" lang="en-GB" sz="4857">
                <a:solidFill>
                  <a:schemeClr val="dk1"/>
                </a:solidFill>
              </a:rPr>
              <a:t>one token at a time</a:t>
            </a:r>
            <a:r>
              <a:rPr lang="en-GB" sz="4857">
                <a:solidFill>
                  <a:schemeClr val="dk1"/>
                </a:solidFill>
              </a:rPr>
              <a:t>, conditioned on everything that came before.</a:t>
            </a:r>
            <a:br>
              <a:rPr lang="en-GB" sz="4857">
                <a:solidFill>
                  <a:schemeClr val="dk1"/>
                </a:solidFill>
              </a:rPr>
            </a:br>
            <a:endParaRPr sz="4857">
              <a:solidFill>
                <a:schemeClr val="dk1"/>
              </a:solidFill>
            </a:endParaRPr>
          </a:p>
          <a:p>
            <a:pPr indent="-305715" lvl="0" marL="457200" rtl="0" algn="l">
              <a:spcBef>
                <a:spcPts val="0"/>
              </a:spcBef>
              <a:spcAft>
                <a:spcPts val="0"/>
              </a:spcAft>
              <a:buClr>
                <a:schemeClr val="dk1"/>
              </a:buClr>
              <a:buSzPct val="100000"/>
              <a:buChar char="●"/>
            </a:pPr>
            <a:r>
              <a:rPr lang="en-GB" sz="4857">
                <a:solidFill>
                  <a:schemeClr val="dk1"/>
                </a:solidFill>
              </a:rPr>
              <a:t>They </a:t>
            </a:r>
            <a:r>
              <a:rPr b="1" lang="en-GB" sz="4857">
                <a:solidFill>
                  <a:schemeClr val="dk1"/>
                </a:solidFill>
              </a:rPr>
              <a:t>can’t revise or backtrack</a:t>
            </a:r>
            <a:r>
              <a:rPr lang="en-GB" sz="4857">
                <a:solidFill>
                  <a:schemeClr val="dk1"/>
                </a:solidFill>
              </a:rPr>
              <a:t>—one wrong token can cause a </a:t>
            </a:r>
            <a:r>
              <a:rPr b="1" lang="en-GB" sz="4857">
                <a:solidFill>
                  <a:schemeClr val="dk1"/>
                </a:solidFill>
              </a:rPr>
              <a:t>cascade of errors</a:t>
            </a:r>
            <a:r>
              <a:rPr lang="en-GB" sz="4857">
                <a:solidFill>
                  <a:schemeClr val="dk1"/>
                </a:solidFill>
              </a:rPr>
              <a:t>.</a:t>
            </a:r>
            <a:br>
              <a:rPr lang="en-GB" sz="4857">
                <a:solidFill>
                  <a:schemeClr val="dk1"/>
                </a:solidFill>
              </a:rPr>
            </a:br>
            <a:endParaRPr sz="4857">
              <a:solidFill>
                <a:schemeClr val="dk1"/>
              </a:solidFill>
            </a:endParaRPr>
          </a:p>
          <a:p>
            <a:pPr indent="-305715" lvl="0" marL="457200" rtl="0" algn="l">
              <a:spcBef>
                <a:spcPts val="0"/>
              </a:spcBef>
              <a:spcAft>
                <a:spcPts val="0"/>
              </a:spcAft>
              <a:buClr>
                <a:schemeClr val="dk1"/>
              </a:buClr>
              <a:buSzPct val="100000"/>
              <a:buChar char="●"/>
            </a:pPr>
            <a:r>
              <a:rPr lang="en-GB" sz="4857">
                <a:solidFill>
                  <a:schemeClr val="dk1"/>
                </a:solidFill>
              </a:rPr>
              <a:t>This limits their ability to </a:t>
            </a:r>
            <a:r>
              <a:rPr b="1" lang="en-GB" sz="4857">
                <a:solidFill>
                  <a:schemeClr val="dk1"/>
                </a:solidFill>
              </a:rPr>
              <a:t>plan or reflect</a:t>
            </a:r>
            <a:r>
              <a:rPr lang="en-GB" sz="4857">
                <a:solidFill>
                  <a:schemeClr val="dk1"/>
                </a:solidFill>
              </a:rPr>
              <a:t> during inference.</a:t>
            </a:r>
            <a:br>
              <a:rPr lang="en-GB" sz="4857">
                <a:solidFill>
                  <a:schemeClr val="dk1"/>
                </a:solidFill>
              </a:rPr>
            </a:br>
            <a:endParaRPr sz="4857">
              <a:solidFill>
                <a:schemeClr val="dk1"/>
              </a:solidFill>
            </a:endParaRPr>
          </a:p>
          <a:p>
            <a:pPr indent="0" lvl="0" marL="0" rtl="0" algn="l">
              <a:spcBef>
                <a:spcPts val="1400"/>
              </a:spcBef>
              <a:spcAft>
                <a:spcPts val="0"/>
              </a:spcAft>
              <a:buNone/>
            </a:pPr>
            <a:r>
              <a:rPr b="1" lang="en-GB" sz="4857">
                <a:solidFill>
                  <a:schemeClr val="dk1"/>
                </a:solidFill>
              </a:rPr>
              <a:t>Promising Alternatives</a:t>
            </a:r>
            <a:endParaRPr b="1" sz="4857">
              <a:solidFill>
                <a:schemeClr val="dk1"/>
              </a:solidFill>
            </a:endParaRPr>
          </a:p>
          <a:p>
            <a:pPr indent="-305715" lvl="0" marL="457200" rtl="0" algn="l">
              <a:spcBef>
                <a:spcPts val="1200"/>
              </a:spcBef>
              <a:spcAft>
                <a:spcPts val="0"/>
              </a:spcAft>
              <a:buClr>
                <a:schemeClr val="dk1"/>
              </a:buClr>
              <a:buSzPct val="100000"/>
              <a:buChar char="●"/>
            </a:pPr>
            <a:r>
              <a:rPr b="1" lang="en-GB" sz="4857">
                <a:solidFill>
                  <a:schemeClr val="dk1"/>
                </a:solidFill>
              </a:rPr>
              <a:t>JEPA </a:t>
            </a:r>
            <a:r>
              <a:rPr lang="en-GB" sz="4857">
                <a:solidFill>
                  <a:schemeClr val="dk1"/>
                </a:solidFill>
              </a:rPr>
              <a:t>[Asran et al., 2023]: </a:t>
            </a:r>
            <a:r>
              <a:rPr b="1" lang="en-GB" sz="4857">
                <a:solidFill>
                  <a:schemeClr val="dk1"/>
                </a:solidFill>
              </a:rPr>
              <a:t>p</a:t>
            </a:r>
            <a:r>
              <a:rPr b="1" lang="en-GB" sz="4857">
                <a:solidFill>
                  <a:schemeClr val="dk1"/>
                </a:solidFill>
              </a:rPr>
              <a:t>lanning-based, non-autoregressive models</a:t>
            </a:r>
            <a:r>
              <a:rPr lang="en-GB" sz="4857">
                <a:solidFill>
                  <a:schemeClr val="dk1"/>
                </a:solidFill>
              </a:rPr>
              <a:t> </a:t>
            </a:r>
            <a:br>
              <a:rPr lang="en-GB" sz="4857">
                <a:solidFill>
                  <a:schemeClr val="dk1"/>
                </a:solidFill>
              </a:rPr>
            </a:br>
            <a:endParaRPr sz="4857">
              <a:solidFill>
                <a:schemeClr val="dk1"/>
              </a:solidFill>
            </a:endParaRPr>
          </a:p>
          <a:p>
            <a:pPr indent="-305715" lvl="0" marL="457200" rtl="0" algn="l">
              <a:spcBef>
                <a:spcPts val="0"/>
              </a:spcBef>
              <a:spcAft>
                <a:spcPts val="0"/>
              </a:spcAft>
              <a:buClr>
                <a:schemeClr val="dk1"/>
              </a:buClr>
              <a:buSzPct val="100000"/>
              <a:buChar char="●"/>
            </a:pPr>
            <a:r>
              <a:rPr b="1" lang="en-GB" sz="4857">
                <a:solidFill>
                  <a:schemeClr val="dk1"/>
                </a:solidFill>
              </a:rPr>
              <a:t>Latent reasoning models </a:t>
            </a:r>
            <a:r>
              <a:rPr lang="en-GB" sz="4857">
                <a:solidFill>
                  <a:schemeClr val="dk1"/>
                </a:solidFill>
              </a:rPr>
              <a:t>[Zhu et al., 2025; Hao et al., 2024] perform </a:t>
            </a:r>
            <a:r>
              <a:rPr b="1" lang="en-GB" sz="4857">
                <a:solidFill>
                  <a:schemeClr val="dk1"/>
                </a:solidFill>
              </a:rPr>
              <a:t>internal computations</a:t>
            </a:r>
            <a:r>
              <a:rPr lang="en-GB" sz="4857">
                <a:solidFill>
                  <a:schemeClr val="dk1"/>
                </a:solidFill>
              </a:rPr>
              <a:t> in the hidden layers before generating any output:</a:t>
            </a:r>
            <a:br>
              <a:rPr lang="en-GB" sz="4857">
                <a:solidFill>
                  <a:schemeClr val="dk1"/>
                </a:solidFill>
              </a:rPr>
            </a:br>
            <a:endParaRPr sz="4857">
              <a:solidFill>
                <a:schemeClr val="dk1"/>
              </a:solidFill>
            </a:endParaRPr>
          </a:p>
          <a:p>
            <a:pPr indent="-305715" lvl="1" marL="914400" rtl="0" algn="l">
              <a:spcBef>
                <a:spcPts val="0"/>
              </a:spcBef>
              <a:spcAft>
                <a:spcPts val="0"/>
              </a:spcAft>
              <a:buClr>
                <a:schemeClr val="dk1"/>
              </a:buClr>
              <a:buSzPct val="100000"/>
              <a:buChar char="○"/>
            </a:pPr>
            <a:r>
              <a:rPr lang="en-GB" sz="4857">
                <a:solidFill>
                  <a:schemeClr val="dk1"/>
                </a:solidFill>
              </a:rPr>
              <a:t>Allow </a:t>
            </a:r>
            <a:r>
              <a:rPr b="1" lang="en-GB" sz="4857">
                <a:solidFill>
                  <a:schemeClr val="dk1"/>
                </a:solidFill>
              </a:rPr>
              <a:t>error correction and reflection </a:t>
            </a:r>
            <a:r>
              <a:rPr lang="en-GB" sz="4857">
                <a:solidFill>
                  <a:schemeClr val="dk1"/>
                </a:solidFill>
              </a:rPr>
              <a:t>before generation</a:t>
            </a:r>
            <a:br>
              <a:rPr lang="en-GB" sz="1100">
                <a:solidFill>
                  <a:schemeClr val="dk1"/>
                </a:solidFill>
              </a:rPr>
            </a:br>
            <a:endParaRPr sz="1100">
              <a:solidFill>
                <a:schemeClr val="dk1"/>
              </a:solidFill>
            </a:endParaRPr>
          </a:p>
          <a:p>
            <a:pPr indent="0" lvl="0" marL="0" rtl="0" algn="l">
              <a:spcBef>
                <a:spcPts val="1200"/>
              </a:spcBef>
              <a:spcAft>
                <a:spcPts val="0"/>
              </a:spcAft>
              <a:buNone/>
            </a:pPr>
            <a:r>
              <a:t/>
            </a:r>
            <a:endParaRPr b="1" sz="13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a:t>
            </a:r>
            <a:r>
              <a:rPr lang="en-GB" sz="2750"/>
              <a:t>n Challenges: </a:t>
            </a:r>
            <a:r>
              <a:rPr lang="en-GB" sz="2750"/>
              <a:t>Multimodal Clinical Reasoning</a:t>
            </a:r>
            <a:endParaRPr sz="2750"/>
          </a:p>
        </p:txBody>
      </p:sp>
      <p:sp>
        <p:nvSpPr>
          <p:cNvPr id="680" name="Google Shape;680;p8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1400"/>
              </a:spcBef>
              <a:spcAft>
                <a:spcPts val="0"/>
              </a:spcAft>
              <a:buClr>
                <a:schemeClr val="dk1"/>
              </a:buClr>
              <a:buSzPct val="61111"/>
              <a:buFont typeface="Arial"/>
              <a:buNone/>
            </a:pPr>
            <a:r>
              <a:rPr b="1" lang="en-GB">
                <a:solidFill>
                  <a:schemeClr val="dk1"/>
                </a:solidFill>
              </a:rPr>
              <a:t>Multimodal Clinical Reasoning Integration</a:t>
            </a:r>
            <a:endParaRPr b="1">
              <a:solidFill>
                <a:schemeClr val="dk1"/>
              </a:solidFill>
            </a:endParaRPr>
          </a:p>
          <a:p>
            <a:pPr indent="-317182" lvl="0" marL="457200" rtl="0" algn="l">
              <a:spcBef>
                <a:spcPts val="1200"/>
              </a:spcBef>
              <a:spcAft>
                <a:spcPts val="0"/>
              </a:spcAft>
              <a:buClr>
                <a:schemeClr val="dk1"/>
              </a:buClr>
              <a:buSzPct val="100000"/>
              <a:buChar char="●"/>
            </a:pPr>
            <a:r>
              <a:rPr lang="en-GB">
                <a:solidFill>
                  <a:schemeClr val="dk1"/>
                </a:solidFill>
              </a:rPr>
              <a:t>Clinical data spans </a:t>
            </a:r>
            <a:r>
              <a:rPr b="1" lang="en-GB">
                <a:solidFill>
                  <a:schemeClr val="dk1"/>
                </a:solidFill>
              </a:rPr>
              <a:t>text, images, EHRs, sensor data</a:t>
            </a:r>
            <a:r>
              <a:rPr lang="en-GB">
                <a:solidFill>
                  <a:schemeClr val="dk1"/>
                </a:solidFill>
              </a:rPr>
              <a:t>, and </a:t>
            </a:r>
            <a:r>
              <a:rPr b="1" lang="en-GB">
                <a:solidFill>
                  <a:schemeClr val="dk1"/>
                </a:solidFill>
              </a:rPr>
              <a:t>physiological signals</a:t>
            </a:r>
            <a:r>
              <a:rPr lang="en-GB">
                <a:solidFill>
                  <a:schemeClr val="dk1"/>
                </a:solidFill>
              </a:rPr>
              <a:t> (e.g., ECG, EEG).</a:t>
            </a:r>
            <a:br>
              <a:rPr lang="en-GB">
                <a:solidFill>
                  <a:schemeClr val="dk1"/>
                </a:solidFill>
              </a:rPr>
            </a:br>
            <a:endParaRPr>
              <a:solidFill>
                <a:schemeClr val="dk1"/>
              </a:solidFill>
            </a:endParaRPr>
          </a:p>
          <a:p>
            <a:pPr indent="-317182" lvl="0" marL="457200" rtl="0" algn="l">
              <a:spcBef>
                <a:spcPts val="0"/>
              </a:spcBef>
              <a:spcAft>
                <a:spcPts val="0"/>
              </a:spcAft>
              <a:buClr>
                <a:schemeClr val="dk1"/>
              </a:buClr>
              <a:buSzPct val="100000"/>
              <a:buChar char="●"/>
            </a:pPr>
            <a:r>
              <a:rPr lang="en-GB">
                <a:solidFill>
                  <a:schemeClr val="dk1"/>
                </a:solidFill>
              </a:rPr>
              <a:t>Future </a:t>
            </a:r>
            <a:r>
              <a:rPr b="1" lang="en-GB">
                <a:solidFill>
                  <a:schemeClr val="dk1"/>
                </a:solidFill>
              </a:rPr>
              <a:t>Large Reasoning Models (LRMs)</a:t>
            </a:r>
            <a:r>
              <a:rPr lang="en-GB">
                <a:solidFill>
                  <a:schemeClr val="dk1"/>
                </a:solidFill>
              </a:rPr>
              <a:t> must integrate these </a:t>
            </a:r>
            <a:r>
              <a:rPr b="1" lang="en-GB">
                <a:solidFill>
                  <a:schemeClr val="dk1"/>
                </a:solidFill>
              </a:rPr>
              <a:t>diverse modalities</a:t>
            </a:r>
            <a:r>
              <a:rPr lang="en-GB">
                <a:solidFill>
                  <a:schemeClr val="dk1"/>
                </a:solidFill>
              </a:rPr>
              <a:t> into a single reasoning framework.</a:t>
            </a:r>
            <a:br>
              <a:rPr lang="en-GB">
                <a:solidFill>
                  <a:schemeClr val="dk1"/>
                </a:solidFill>
              </a:rPr>
            </a:br>
            <a:endParaRPr>
              <a:solidFill>
                <a:schemeClr val="dk1"/>
              </a:solidFill>
            </a:endParaRPr>
          </a:p>
          <a:p>
            <a:pPr indent="-317182" lvl="0" marL="457200" rtl="0" algn="l">
              <a:spcBef>
                <a:spcPts val="0"/>
              </a:spcBef>
              <a:spcAft>
                <a:spcPts val="0"/>
              </a:spcAft>
              <a:buClr>
                <a:schemeClr val="dk1"/>
              </a:buClr>
              <a:buSzPct val="100000"/>
              <a:buChar char="●"/>
            </a:pPr>
            <a:r>
              <a:rPr lang="en-GB">
                <a:solidFill>
                  <a:schemeClr val="dk1"/>
                </a:solidFill>
              </a:rPr>
              <a:t>This requires:</a:t>
            </a:r>
            <a:br>
              <a:rPr lang="en-GB">
                <a:solidFill>
                  <a:schemeClr val="dk1"/>
                </a:solidFill>
              </a:rPr>
            </a:br>
            <a:endParaRPr>
              <a:solidFill>
                <a:schemeClr val="dk1"/>
              </a:solidFill>
            </a:endParaRPr>
          </a:p>
          <a:p>
            <a:pPr indent="-317182" lvl="1" marL="914400" rtl="0" algn="l">
              <a:spcBef>
                <a:spcPts val="0"/>
              </a:spcBef>
              <a:spcAft>
                <a:spcPts val="0"/>
              </a:spcAft>
              <a:buClr>
                <a:schemeClr val="dk1"/>
              </a:buClr>
              <a:buSzPct val="100000"/>
              <a:buChar char="○"/>
            </a:pPr>
            <a:r>
              <a:rPr b="1" lang="en-GB" sz="1800">
                <a:solidFill>
                  <a:schemeClr val="dk1"/>
                </a:solidFill>
              </a:rPr>
              <a:t>New data pipelines</a:t>
            </a:r>
            <a:r>
              <a:rPr lang="en-GB" sz="1800">
                <a:solidFill>
                  <a:schemeClr val="dk1"/>
                </a:solidFill>
              </a:rPr>
              <a:t> that go beyond current single-modality models</a:t>
            </a:r>
            <a:br>
              <a:rPr lang="en-GB" sz="1800">
                <a:solidFill>
                  <a:schemeClr val="dk1"/>
                </a:solidFill>
              </a:rPr>
            </a:br>
            <a:endParaRPr sz="1800">
              <a:solidFill>
                <a:schemeClr val="dk1"/>
              </a:solidFill>
            </a:endParaRPr>
          </a:p>
          <a:p>
            <a:pPr indent="-317182" lvl="1" marL="914400" rtl="0" algn="l">
              <a:spcBef>
                <a:spcPts val="0"/>
              </a:spcBef>
              <a:spcAft>
                <a:spcPts val="0"/>
              </a:spcAft>
              <a:buClr>
                <a:schemeClr val="dk1"/>
              </a:buClr>
              <a:buSzPct val="100000"/>
              <a:buChar char="○"/>
            </a:pPr>
            <a:r>
              <a:rPr b="1" lang="en-GB" sz="1800">
                <a:solidFill>
                  <a:schemeClr val="dk1"/>
                </a:solidFill>
              </a:rPr>
              <a:t>Rich, interconnected reasoning chains</a:t>
            </a:r>
            <a:r>
              <a:rPr lang="en-GB" sz="1800">
                <a:solidFill>
                  <a:schemeClr val="dk1"/>
                </a:solidFill>
              </a:rPr>
              <a:t> that mimic how clinicians make decisions using multiple data sources</a:t>
            </a:r>
            <a:endParaRPr sz="18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89"/>
          <p:cNvSpPr txBox="1"/>
          <p:nvPr>
            <p:ph type="title"/>
          </p:nvPr>
        </p:nvSpPr>
        <p:spPr>
          <a:xfrm>
            <a:off x="311700" y="1810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420"/>
              <a:t>A Few Last Thoughts on Reasoning…</a:t>
            </a:r>
            <a:endParaRPr sz="342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 striking lack of evaluation methods for Reasoning Behaviour </a:t>
            </a:r>
            <a:endParaRPr/>
          </a:p>
        </p:txBody>
      </p:sp>
      <p:sp>
        <p:nvSpPr>
          <p:cNvPr id="691" name="Google Shape;691;p90"/>
          <p:cNvSpPr txBox="1"/>
          <p:nvPr>
            <p:ph idx="1" type="body"/>
          </p:nvPr>
        </p:nvSpPr>
        <p:spPr>
          <a:xfrm>
            <a:off x="311700" y="1375975"/>
            <a:ext cx="8520600" cy="3192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GB" sz="1700">
                <a:solidFill>
                  <a:schemeClr val="dk1"/>
                </a:solidFill>
              </a:rPr>
              <a:t>Few evaluation frameworks truly capture the </a:t>
            </a:r>
            <a:r>
              <a:rPr b="1" lang="en-GB" sz="1700">
                <a:solidFill>
                  <a:schemeClr val="dk1"/>
                </a:solidFill>
              </a:rPr>
              <a:t>reasoning process</a:t>
            </a:r>
            <a:r>
              <a:rPr lang="en-GB" sz="1700">
                <a:solidFill>
                  <a:schemeClr val="dk1"/>
                </a:solidFill>
              </a:rPr>
              <a:t> in medical LLMs.</a:t>
            </a:r>
            <a:endParaRPr sz="1700">
              <a:solidFill>
                <a:schemeClr val="dk1"/>
              </a:solidFill>
            </a:endParaRPr>
          </a:p>
          <a:p>
            <a:pPr indent="-336550" lvl="0" marL="457200" rtl="0" algn="l">
              <a:spcBef>
                <a:spcPts val="0"/>
              </a:spcBef>
              <a:spcAft>
                <a:spcPts val="0"/>
              </a:spcAft>
              <a:buClr>
                <a:schemeClr val="dk1"/>
              </a:buClr>
              <a:buSzPts val="1700"/>
              <a:buChar char="●"/>
            </a:pPr>
            <a:r>
              <a:rPr b="1" lang="en-GB" sz="1700">
                <a:solidFill>
                  <a:schemeClr val="dk1"/>
                </a:solidFill>
              </a:rPr>
              <a:t>Conclusion-based metrics</a:t>
            </a:r>
            <a:r>
              <a:rPr lang="en-GB" sz="1700">
                <a:solidFill>
                  <a:schemeClr val="dk1"/>
                </a:solidFill>
              </a:rPr>
              <a:t> (e.g. accuracy) miss how the model arrived at its answer.</a:t>
            </a:r>
            <a:endParaRPr sz="1700">
              <a:solidFill>
                <a:schemeClr val="dk1"/>
              </a:solidFill>
            </a:endParaRPr>
          </a:p>
          <a:p>
            <a:pPr indent="-336550" lvl="0" marL="457200" rtl="0" algn="l">
              <a:spcBef>
                <a:spcPts val="0"/>
              </a:spcBef>
              <a:spcAft>
                <a:spcPts val="0"/>
              </a:spcAft>
              <a:buClr>
                <a:schemeClr val="dk1"/>
              </a:buClr>
              <a:buSzPts val="1700"/>
              <a:buChar char="●"/>
            </a:pPr>
            <a:r>
              <a:rPr b="1" lang="en-GB" sz="1700">
                <a:solidFill>
                  <a:schemeClr val="dk1"/>
                </a:solidFill>
              </a:rPr>
              <a:t>Rationale-based, interactive, and mechanistic</a:t>
            </a:r>
            <a:r>
              <a:rPr lang="en-GB" sz="1700">
                <a:solidFill>
                  <a:schemeClr val="dk1"/>
                </a:solidFill>
              </a:rPr>
              <a:t> evaluations better reflect true reasoning.</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Example: </a:t>
            </a:r>
            <a:r>
              <a:rPr b="1" lang="en-GB" sz="1700">
                <a:solidFill>
                  <a:schemeClr val="dk1"/>
                </a:solidFill>
              </a:rPr>
              <a:t>SDBench</a:t>
            </a:r>
            <a:r>
              <a:rPr lang="en-GB" sz="1700">
                <a:solidFill>
                  <a:schemeClr val="dk1"/>
                </a:solidFill>
              </a:rPr>
              <a:t> simulates real diagnostic workflows, moving beyond static MCQs.</a:t>
            </a:r>
            <a:endParaRPr sz="17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Memorisation vs Planning: The "Stochastic Parrot" Problem </a:t>
            </a:r>
            <a:endParaRPr/>
          </a:p>
        </p:txBody>
      </p:sp>
      <p:sp>
        <p:nvSpPr>
          <p:cNvPr id="697" name="Google Shape;697;p91"/>
          <p:cNvSpPr txBox="1"/>
          <p:nvPr>
            <p:ph idx="1" type="body"/>
          </p:nvPr>
        </p:nvSpPr>
        <p:spPr>
          <a:xfrm>
            <a:off x="311700" y="1348875"/>
            <a:ext cx="8520600" cy="3219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GB" sz="1700">
                <a:solidFill>
                  <a:schemeClr val="dk1"/>
                </a:solidFill>
              </a:rPr>
              <a:t>We lack </a:t>
            </a:r>
            <a:r>
              <a:rPr b="1" lang="en-GB" sz="1700">
                <a:solidFill>
                  <a:schemeClr val="dk1"/>
                </a:solidFill>
              </a:rPr>
              <a:t>benchmarks</a:t>
            </a:r>
            <a:r>
              <a:rPr lang="en-GB" sz="1700">
                <a:solidFill>
                  <a:schemeClr val="dk1"/>
                </a:solidFill>
              </a:rPr>
              <a:t> to test whether answers are based on reasoning or memorization.</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Ideal evaluation: test ability to reason from </a:t>
            </a:r>
            <a:r>
              <a:rPr b="1" lang="en-GB" sz="1700">
                <a:solidFill>
                  <a:schemeClr val="dk1"/>
                </a:solidFill>
              </a:rPr>
              <a:t>simple base facts</a:t>
            </a:r>
            <a:r>
              <a:rPr lang="en-GB" sz="1700">
                <a:solidFill>
                  <a:schemeClr val="dk1"/>
                </a:solidFill>
              </a:rPr>
              <a:t> (e.g. “The heart pumps blood”).</a:t>
            </a:r>
            <a:endParaRPr sz="1700">
              <a:solidFill>
                <a:schemeClr val="dk1"/>
              </a:solidFill>
            </a:endParaRPr>
          </a:p>
          <a:p>
            <a:pPr indent="-336550" lvl="0" marL="457200" rtl="0" algn="l">
              <a:spcBef>
                <a:spcPts val="0"/>
              </a:spcBef>
              <a:spcAft>
                <a:spcPts val="0"/>
              </a:spcAft>
              <a:buClr>
                <a:schemeClr val="dk1"/>
              </a:buClr>
              <a:buSzPts val="1700"/>
              <a:buChar char="●"/>
            </a:pPr>
            <a:r>
              <a:rPr b="1" lang="en-GB" sz="1700">
                <a:solidFill>
                  <a:schemeClr val="dk1"/>
                </a:solidFill>
              </a:rPr>
              <a:t>Closed-source models</a:t>
            </a:r>
            <a:r>
              <a:rPr lang="en-GB" sz="1700">
                <a:solidFill>
                  <a:schemeClr val="dk1"/>
                </a:solidFill>
              </a:rPr>
              <a:t> make this hard—calls for </a:t>
            </a:r>
            <a:r>
              <a:rPr b="1" lang="en-GB" sz="1700">
                <a:solidFill>
                  <a:schemeClr val="dk1"/>
                </a:solidFill>
              </a:rPr>
              <a:t>transparent, reasoning-focused test design</a:t>
            </a:r>
            <a:r>
              <a:rPr lang="en-GB" sz="1700">
                <a:solidFill>
                  <a:schemeClr val="dk1"/>
                </a:solidFill>
              </a:rPr>
              <a:t>.</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Goal isn’t to discredit memorization (System 1), but to </a:t>
            </a:r>
            <a:r>
              <a:rPr b="1" lang="en-GB" sz="1700">
                <a:solidFill>
                  <a:schemeClr val="dk1"/>
                </a:solidFill>
              </a:rPr>
              <a:t>validate deeper System 2 reasoning</a:t>
            </a:r>
            <a:r>
              <a:rPr lang="en-GB" sz="1700">
                <a:solidFill>
                  <a:schemeClr val="dk1"/>
                </a:solidFill>
              </a:rPr>
              <a:t>.</a:t>
            </a:r>
            <a:endParaRPr sz="17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Hallucination and Security Implications of Opaque Reasoning </a:t>
            </a:r>
            <a:endParaRPr/>
          </a:p>
        </p:txBody>
      </p:sp>
      <p:sp>
        <p:nvSpPr>
          <p:cNvPr id="703" name="Google Shape;703;p92"/>
          <p:cNvSpPr txBox="1"/>
          <p:nvPr>
            <p:ph idx="1" type="body"/>
          </p:nvPr>
        </p:nvSpPr>
        <p:spPr>
          <a:xfrm>
            <a:off x="311700" y="1363700"/>
            <a:ext cx="8520600" cy="32052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Char char="●"/>
            </a:pPr>
            <a:r>
              <a:rPr b="1" lang="en-GB" sz="1700">
                <a:solidFill>
                  <a:schemeClr val="dk1"/>
                </a:solidFill>
              </a:rPr>
              <a:t>Hallucinations</a:t>
            </a:r>
            <a:r>
              <a:rPr lang="en-GB" sz="1700">
                <a:solidFill>
                  <a:schemeClr val="dk1"/>
                </a:solidFill>
              </a:rPr>
              <a:t> (plausible but false outputs) stem from the </a:t>
            </a:r>
            <a:r>
              <a:rPr b="1" lang="en-GB" sz="1700">
                <a:solidFill>
                  <a:schemeClr val="dk1"/>
                </a:solidFill>
              </a:rPr>
              <a:t>autoregressive nature</a:t>
            </a:r>
            <a:r>
              <a:rPr lang="en-GB" sz="1700">
                <a:solidFill>
                  <a:schemeClr val="dk1"/>
                </a:solidFill>
              </a:rPr>
              <a:t> of LLMs.</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Understanding </a:t>
            </a:r>
            <a:r>
              <a:rPr b="1" lang="en-GB" sz="1700">
                <a:solidFill>
                  <a:schemeClr val="dk1"/>
                </a:solidFill>
              </a:rPr>
              <a:t>reasoning chains</a:t>
            </a:r>
            <a:r>
              <a:rPr lang="en-GB" sz="1700">
                <a:solidFill>
                  <a:schemeClr val="dk1"/>
                </a:solidFill>
              </a:rPr>
              <a:t> helps detect and explain these hallucinations.</a:t>
            </a:r>
            <a:endParaRPr sz="1700">
              <a:solidFill>
                <a:schemeClr val="dk1"/>
              </a:solidFill>
            </a:endParaRPr>
          </a:p>
          <a:p>
            <a:pPr indent="-336550" lvl="0" marL="457200" rtl="0" algn="l">
              <a:spcBef>
                <a:spcPts val="0"/>
              </a:spcBef>
              <a:spcAft>
                <a:spcPts val="0"/>
              </a:spcAft>
              <a:buClr>
                <a:schemeClr val="dk1"/>
              </a:buClr>
              <a:buSzPts val="1700"/>
              <a:buChar char="●"/>
            </a:pPr>
            <a:r>
              <a:rPr b="1" lang="en-GB" sz="1700">
                <a:solidFill>
                  <a:schemeClr val="dk1"/>
                </a:solidFill>
              </a:rPr>
              <a:t>Security concern</a:t>
            </a:r>
            <a:r>
              <a:rPr lang="en-GB" sz="1700">
                <a:solidFill>
                  <a:schemeClr val="dk1"/>
                </a:solidFill>
              </a:rPr>
              <a:t>: Medical LLMs could be </a:t>
            </a:r>
            <a:r>
              <a:rPr b="1" lang="en-GB" sz="1700">
                <a:solidFill>
                  <a:schemeClr val="dk1"/>
                </a:solidFill>
              </a:rPr>
              <a:t>targeted or poisoned</a:t>
            </a:r>
            <a:r>
              <a:rPr lang="en-GB" sz="1700">
                <a:solidFill>
                  <a:schemeClr val="dk1"/>
                </a:solidFill>
              </a:rPr>
              <a:t> with misinformation.</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Transparency into reasoning behaviour is critical for identifying </a:t>
            </a:r>
            <a:r>
              <a:rPr b="1" lang="en-GB" sz="1700">
                <a:solidFill>
                  <a:schemeClr val="dk1"/>
                </a:solidFill>
              </a:rPr>
              <a:t>tampering or logic corruption</a:t>
            </a:r>
            <a:r>
              <a:rPr lang="en-GB" sz="1700">
                <a:solidFill>
                  <a:schemeClr val="dk1"/>
                </a:solidFill>
              </a:rPr>
              <a:t>.</a:t>
            </a:r>
            <a:endParaRPr sz="17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Reasoning Behaviour as a Form of Explainable AI</a:t>
            </a:r>
            <a:endParaRPr/>
          </a:p>
        </p:txBody>
      </p:sp>
      <p:sp>
        <p:nvSpPr>
          <p:cNvPr id="709" name="Google Shape;709;p9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6550" lvl="0" marL="457200" rtl="0" algn="l">
              <a:spcBef>
                <a:spcPts val="1200"/>
              </a:spcBef>
              <a:spcAft>
                <a:spcPts val="0"/>
              </a:spcAft>
              <a:buClr>
                <a:schemeClr val="dk1"/>
              </a:buClr>
              <a:buSzPts val="1700"/>
              <a:buChar char="●"/>
            </a:pPr>
            <a:r>
              <a:rPr lang="en-GB" sz="1700">
                <a:solidFill>
                  <a:schemeClr val="dk1"/>
                </a:solidFill>
              </a:rPr>
              <a:t>Reasoning behaviour ≈ a </a:t>
            </a:r>
            <a:r>
              <a:rPr b="1" lang="en-GB" sz="1700">
                <a:solidFill>
                  <a:schemeClr val="dk1"/>
                </a:solidFill>
              </a:rPr>
              <a:t>form of XAI</a:t>
            </a:r>
            <a:r>
              <a:rPr lang="en-GB" sz="1700">
                <a:solidFill>
                  <a:schemeClr val="dk1"/>
                </a:solidFill>
              </a:rPr>
              <a:t> for medical LLMs.</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Viewing </a:t>
            </a:r>
            <a:r>
              <a:rPr b="1" lang="en-GB" sz="1700">
                <a:solidFill>
                  <a:schemeClr val="dk1"/>
                </a:solidFill>
              </a:rPr>
              <a:t>reasoning traces</a:t>
            </a:r>
            <a:r>
              <a:rPr lang="en-GB" sz="1700">
                <a:solidFill>
                  <a:schemeClr val="dk1"/>
                </a:solidFill>
              </a:rPr>
              <a:t> allows clinicians to better </a:t>
            </a:r>
            <a:r>
              <a:rPr b="1" lang="en-GB" sz="1700">
                <a:solidFill>
                  <a:schemeClr val="dk1"/>
                </a:solidFill>
              </a:rPr>
              <a:t>understand, validate, or contest</a:t>
            </a:r>
            <a:r>
              <a:rPr lang="en-GB" sz="1700">
                <a:solidFill>
                  <a:schemeClr val="dk1"/>
                </a:solidFill>
              </a:rPr>
              <a:t> model outputs.</a:t>
            </a:r>
            <a:endParaRPr sz="1700">
              <a:solidFill>
                <a:schemeClr val="dk1"/>
              </a:solidFill>
            </a:endParaRPr>
          </a:p>
          <a:p>
            <a:pPr indent="-323850" lvl="0" marL="457200" rtl="0" algn="l">
              <a:spcBef>
                <a:spcPts val="0"/>
              </a:spcBef>
              <a:spcAft>
                <a:spcPts val="0"/>
              </a:spcAft>
              <a:buClr>
                <a:schemeClr val="dk1"/>
              </a:buClr>
              <a:buSzPts val="1500"/>
              <a:buChar char="●"/>
            </a:pPr>
            <a:r>
              <a:rPr lang="en-GB" sz="1700">
                <a:solidFill>
                  <a:schemeClr val="dk1"/>
                </a:solidFill>
              </a:rPr>
              <a:t>Raises a key research question: </a:t>
            </a:r>
            <a:r>
              <a:rPr b="1" lang="en-GB" sz="1700">
                <a:solidFill>
                  <a:schemeClr val="dk1"/>
                </a:solidFill>
              </a:rPr>
              <a:t>Does better reasoning → better performance?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Reasoning and Reasoning Behaviour </a:t>
            </a:r>
            <a:endParaRPr/>
          </a:p>
        </p:txBody>
      </p:sp>
      <p:sp>
        <p:nvSpPr>
          <p:cNvPr id="168" name="Google Shape;16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rPr>
              <a:t>Reasoning: </a:t>
            </a:r>
            <a:r>
              <a:rPr lang="en-GB">
                <a:solidFill>
                  <a:schemeClr val="dk1"/>
                </a:solidFill>
              </a:rPr>
              <a:t>"The process of drawing conclusions based on available information."</a:t>
            </a:r>
            <a:endParaRPr>
              <a:solidFill>
                <a:schemeClr val="dk1"/>
              </a:solidFill>
            </a:endParaRPr>
          </a:p>
          <a:p>
            <a:pPr indent="0" lvl="0" marL="0" rtl="0" algn="l">
              <a:spcBef>
                <a:spcPts val="1200"/>
              </a:spcBef>
              <a:spcAft>
                <a:spcPts val="0"/>
              </a:spcAft>
              <a:buNone/>
            </a:pPr>
            <a:r>
              <a:rPr b="1" lang="en-GB">
                <a:solidFill>
                  <a:schemeClr val="dk1"/>
                </a:solidFill>
              </a:rPr>
              <a:t>Reasoning outcome: </a:t>
            </a:r>
            <a:r>
              <a:rPr lang="en-GB">
                <a:solidFill>
                  <a:schemeClr val="dk1"/>
                </a:solidFill>
              </a:rPr>
              <a:t>"An event where reasoning reaches a conclusion." </a:t>
            </a:r>
            <a:endParaRPr>
              <a:solidFill>
                <a:schemeClr val="dk1"/>
              </a:solidFill>
            </a:endParaRPr>
          </a:p>
          <a:p>
            <a:pPr indent="0" lvl="0" marL="0" rtl="0" algn="l">
              <a:spcBef>
                <a:spcPts val="1200"/>
              </a:spcBef>
              <a:spcAft>
                <a:spcPts val="1200"/>
              </a:spcAft>
              <a:buNone/>
            </a:pPr>
            <a:r>
              <a:rPr b="1" lang="en-GB">
                <a:solidFill>
                  <a:schemeClr val="dk1"/>
                </a:solidFill>
              </a:rPr>
              <a:t>Reasoning behaviour:</a:t>
            </a:r>
            <a:r>
              <a:rPr lang="en-GB">
                <a:solidFill>
                  <a:schemeClr val="dk1"/>
                </a:solidFill>
              </a:rPr>
              <a:t> "The specific </a:t>
            </a:r>
            <a:r>
              <a:rPr i="1" lang="en-GB">
                <a:solidFill>
                  <a:schemeClr val="dk1"/>
                </a:solidFill>
              </a:rPr>
              <a:t>flow of logic</a:t>
            </a:r>
            <a:r>
              <a:rPr lang="en-GB">
                <a:solidFill>
                  <a:schemeClr val="dk1"/>
                </a:solidFill>
              </a:rPr>
              <a:t> within the scope of available information in a system that leads to a reasoning outcome."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p:nvPr/>
        </p:nvSpPr>
        <p:spPr>
          <a:xfrm>
            <a:off x="1307625" y="707350"/>
            <a:ext cx="964800" cy="9648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2"/>
          <p:cNvSpPr/>
          <p:nvPr/>
        </p:nvSpPr>
        <p:spPr>
          <a:xfrm>
            <a:off x="1307625" y="2089345"/>
            <a:ext cx="964800" cy="964800"/>
          </a:xfrm>
          <a:prstGeom prst="ellipse">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32"/>
          <p:cNvSpPr/>
          <p:nvPr/>
        </p:nvSpPr>
        <p:spPr>
          <a:xfrm>
            <a:off x="1307625" y="3471341"/>
            <a:ext cx="964800" cy="9648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32"/>
          <p:cNvSpPr/>
          <p:nvPr/>
        </p:nvSpPr>
        <p:spPr>
          <a:xfrm>
            <a:off x="3111300" y="707350"/>
            <a:ext cx="964800" cy="9648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32"/>
          <p:cNvSpPr/>
          <p:nvPr/>
        </p:nvSpPr>
        <p:spPr>
          <a:xfrm>
            <a:off x="3111300" y="2089345"/>
            <a:ext cx="964800" cy="9648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32"/>
          <p:cNvSpPr/>
          <p:nvPr/>
        </p:nvSpPr>
        <p:spPr>
          <a:xfrm>
            <a:off x="3111300" y="3471341"/>
            <a:ext cx="964800" cy="9648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p32"/>
          <p:cNvSpPr/>
          <p:nvPr/>
        </p:nvSpPr>
        <p:spPr>
          <a:xfrm>
            <a:off x="4914975" y="707350"/>
            <a:ext cx="964800" cy="9648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32"/>
          <p:cNvSpPr/>
          <p:nvPr/>
        </p:nvSpPr>
        <p:spPr>
          <a:xfrm>
            <a:off x="4914975" y="2089345"/>
            <a:ext cx="964800" cy="964800"/>
          </a:xfrm>
          <a:prstGeom prst="ellipse">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32"/>
          <p:cNvSpPr/>
          <p:nvPr/>
        </p:nvSpPr>
        <p:spPr>
          <a:xfrm>
            <a:off x="4914975" y="3471341"/>
            <a:ext cx="964800" cy="9648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32"/>
          <p:cNvSpPr/>
          <p:nvPr/>
        </p:nvSpPr>
        <p:spPr>
          <a:xfrm>
            <a:off x="6718650" y="1871700"/>
            <a:ext cx="1400100" cy="14001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Reasoning</a:t>
            </a:r>
            <a:endParaRPr b="1">
              <a:solidFill>
                <a:schemeClr val="lt1"/>
              </a:solidFill>
            </a:endParaRPr>
          </a:p>
          <a:p>
            <a:pPr indent="0" lvl="0" marL="0" rtl="0" algn="ctr">
              <a:spcBef>
                <a:spcPts val="0"/>
              </a:spcBef>
              <a:spcAft>
                <a:spcPts val="0"/>
              </a:spcAft>
              <a:buNone/>
            </a:pPr>
            <a:r>
              <a:rPr b="1" lang="en-GB">
                <a:solidFill>
                  <a:schemeClr val="lt1"/>
                </a:solidFill>
              </a:rPr>
              <a:t>Outcome</a:t>
            </a:r>
            <a:endParaRPr b="1">
              <a:solidFill>
                <a:schemeClr val="lt1"/>
              </a:solidFill>
            </a:endParaRPr>
          </a:p>
        </p:txBody>
      </p:sp>
      <p:sp>
        <p:nvSpPr>
          <p:cNvPr id="183" name="Google Shape;183;p32"/>
          <p:cNvSpPr/>
          <p:nvPr/>
        </p:nvSpPr>
        <p:spPr>
          <a:xfrm>
            <a:off x="2312513" y="1000000"/>
            <a:ext cx="758700" cy="3795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32"/>
          <p:cNvSpPr/>
          <p:nvPr/>
        </p:nvSpPr>
        <p:spPr>
          <a:xfrm>
            <a:off x="2312500" y="3764000"/>
            <a:ext cx="758700" cy="3795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32"/>
          <p:cNvSpPr/>
          <p:nvPr/>
        </p:nvSpPr>
        <p:spPr>
          <a:xfrm>
            <a:off x="4116188" y="3764000"/>
            <a:ext cx="758700" cy="3795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32"/>
          <p:cNvSpPr/>
          <p:nvPr/>
        </p:nvSpPr>
        <p:spPr>
          <a:xfrm rot="-5400000">
            <a:off x="1654575" y="1701900"/>
            <a:ext cx="270900" cy="3795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32"/>
          <p:cNvSpPr/>
          <p:nvPr/>
        </p:nvSpPr>
        <p:spPr>
          <a:xfrm rot="2700000">
            <a:off x="4282963" y="1770980"/>
            <a:ext cx="563423" cy="379292"/>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32"/>
          <p:cNvSpPr/>
          <p:nvPr/>
        </p:nvSpPr>
        <p:spPr>
          <a:xfrm rot="-2700000">
            <a:off x="5919915" y="3484464"/>
            <a:ext cx="758584" cy="379292"/>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32"/>
          <p:cNvSpPr/>
          <p:nvPr/>
        </p:nvSpPr>
        <p:spPr>
          <a:xfrm>
            <a:off x="5919850" y="2382000"/>
            <a:ext cx="758700" cy="3795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32"/>
          <p:cNvSpPr/>
          <p:nvPr/>
        </p:nvSpPr>
        <p:spPr>
          <a:xfrm rot="5400000">
            <a:off x="3458250" y="3073000"/>
            <a:ext cx="270900" cy="3795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32"/>
          <p:cNvSpPr/>
          <p:nvPr/>
        </p:nvSpPr>
        <p:spPr>
          <a:xfrm rot="10800000">
            <a:off x="4116175" y="2382000"/>
            <a:ext cx="758700" cy="3795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32"/>
          <p:cNvSpPr/>
          <p:nvPr/>
        </p:nvSpPr>
        <p:spPr>
          <a:xfrm>
            <a:off x="1307625" y="93725"/>
            <a:ext cx="6811200" cy="529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rPr>
              <a:t>Reasoning</a:t>
            </a:r>
            <a:endParaRPr b="1">
              <a:solidFill>
                <a:schemeClr val="dk1"/>
              </a:solidFill>
            </a:endParaRPr>
          </a:p>
        </p:txBody>
      </p:sp>
      <p:sp>
        <p:nvSpPr>
          <p:cNvPr id="193" name="Google Shape;193;p32"/>
          <p:cNvSpPr/>
          <p:nvPr/>
        </p:nvSpPr>
        <p:spPr>
          <a:xfrm>
            <a:off x="6592200" y="3271800"/>
            <a:ext cx="1653000" cy="1653000"/>
          </a:xfrm>
          <a:prstGeom prst="quadArrow">
            <a:avLst>
              <a:gd fmla="val 22500" name="adj1"/>
              <a:gd fmla="val 22500" name="adj2"/>
              <a:gd fmla="val 22500" name="adj3"/>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rPr>
              <a:t>Reasoning behaviour</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Three Main Types of Reasoning</a:t>
            </a:r>
            <a:endParaRPr/>
          </a:p>
        </p:txBody>
      </p:sp>
      <p:sp>
        <p:nvSpPr>
          <p:cNvPr id="199" name="Google Shape;19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lphaLcParenR"/>
            </a:pPr>
            <a:r>
              <a:rPr b="1" lang="en-GB">
                <a:solidFill>
                  <a:schemeClr val="dk1"/>
                </a:solidFill>
              </a:rPr>
              <a:t>Logical: </a:t>
            </a:r>
            <a:r>
              <a:rPr lang="en-GB">
                <a:solidFill>
                  <a:schemeClr val="dk1"/>
                </a:solidFill>
              </a:rPr>
              <a:t>Inferring</a:t>
            </a:r>
            <a:r>
              <a:rPr lang="en-GB">
                <a:solidFill>
                  <a:schemeClr val="dk1"/>
                </a:solidFill>
              </a:rPr>
              <a:t> valid </a:t>
            </a:r>
            <a:r>
              <a:rPr i="1" lang="en-GB">
                <a:solidFill>
                  <a:schemeClr val="dk1"/>
                </a:solidFill>
              </a:rPr>
              <a:t>conclusions</a:t>
            </a:r>
            <a:r>
              <a:rPr lang="en-GB">
                <a:solidFill>
                  <a:schemeClr val="dk1"/>
                </a:solidFill>
              </a:rPr>
              <a:t> from a set of given </a:t>
            </a:r>
            <a:r>
              <a:rPr i="1" lang="en-GB">
                <a:solidFill>
                  <a:schemeClr val="dk1"/>
                </a:solidFill>
              </a:rPr>
              <a:t>premises</a:t>
            </a:r>
            <a:r>
              <a:rPr lang="en-GB">
                <a:solidFill>
                  <a:schemeClr val="dk1"/>
                </a:solidFill>
              </a:rPr>
              <a:t> within a structured framework of </a:t>
            </a:r>
            <a:r>
              <a:rPr i="1" lang="en-GB">
                <a:solidFill>
                  <a:schemeClr val="dk1"/>
                </a:solidFill>
              </a:rPr>
              <a:t>logical rules and principles</a:t>
            </a:r>
            <a:r>
              <a:rPr lang="en-GB">
                <a:solidFill>
                  <a:schemeClr val="dk1"/>
                </a:solidFill>
              </a:rPr>
              <a:t>. [Mondorf and Plank, 2024]</a:t>
            </a:r>
            <a:endParaRPr>
              <a:solidFill>
                <a:schemeClr val="dk1"/>
              </a:solidFill>
            </a:endParaRPr>
          </a:p>
          <a:p>
            <a:pPr indent="-342900" lvl="0" marL="457200" rtl="0" algn="l">
              <a:spcBef>
                <a:spcPts val="0"/>
              </a:spcBef>
              <a:spcAft>
                <a:spcPts val="0"/>
              </a:spcAft>
              <a:buClr>
                <a:schemeClr val="dk1"/>
              </a:buClr>
              <a:buSzPts val="1800"/>
              <a:buAutoNum type="alphaLcParenR"/>
            </a:pPr>
            <a:r>
              <a:rPr b="1" lang="en-GB">
                <a:solidFill>
                  <a:schemeClr val="dk1"/>
                </a:solidFill>
              </a:rPr>
              <a:t>Causal/Counterfactual: </a:t>
            </a:r>
            <a:r>
              <a:rPr lang="en-GB">
                <a:solidFill>
                  <a:schemeClr val="dk1"/>
                </a:solidFill>
              </a:rPr>
              <a:t>Establishing a </a:t>
            </a:r>
            <a:r>
              <a:rPr i="1" lang="en-GB">
                <a:solidFill>
                  <a:schemeClr val="dk1"/>
                </a:solidFill>
              </a:rPr>
              <a:t>cause-and-effect</a:t>
            </a:r>
            <a:r>
              <a:rPr lang="en-GB">
                <a:solidFill>
                  <a:schemeClr val="dk1"/>
                </a:solidFill>
              </a:rPr>
              <a:t> relationship between events.</a:t>
            </a:r>
            <a:r>
              <a:rPr lang="en-GB">
                <a:solidFill>
                  <a:schemeClr val="dk1"/>
                </a:solidFill>
              </a:rPr>
              <a:t> [Mondorf and Plank, 2024]</a:t>
            </a:r>
            <a:endParaRPr>
              <a:solidFill>
                <a:schemeClr val="dk1"/>
              </a:solidFill>
            </a:endParaRPr>
          </a:p>
          <a:p>
            <a:pPr indent="-342900" lvl="0" marL="457200" rtl="0" algn="l">
              <a:spcBef>
                <a:spcPts val="0"/>
              </a:spcBef>
              <a:spcAft>
                <a:spcPts val="0"/>
              </a:spcAft>
              <a:buClr>
                <a:schemeClr val="dk1"/>
              </a:buClr>
              <a:buSzPts val="1800"/>
              <a:buAutoNum type="alphaLcParenR"/>
            </a:pPr>
            <a:r>
              <a:rPr b="1" lang="en-GB">
                <a:solidFill>
                  <a:schemeClr val="dk1"/>
                </a:solidFill>
              </a:rPr>
              <a:t>Symbolic: </a:t>
            </a:r>
            <a:r>
              <a:rPr lang="en-GB">
                <a:solidFill>
                  <a:schemeClr val="dk1"/>
                </a:solidFill>
              </a:rPr>
              <a:t>Involves the use of </a:t>
            </a:r>
            <a:r>
              <a:rPr i="1" lang="en-GB">
                <a:solidFill>
                  <a:schemeClr val="dk1"/>
                </a:solidFill>
              </a:rPr>
              <a:t>formal logic </a:t>
            </a:r>
            <a:r>
              <a:rPr lang="en-GB">
                <a:solidFill>
                  <a:schemeClr val="dk1"/>
                </a:solidFill>
              </a:rPr>
              <a:t>and </a:t>
            </a:r>
            <a:r>
              <a:rPr i="1" lang="en-GB">
                <a:solidFill>
                  <a:schemeClr val="dk1"/>
                </a:solidFill>
              </a:rPr>
              <a:t>structured representations </a:t>
            </a:r>
            <a:r>
              <a:rPr lang="en-GB">
                <a:solidFill>
                  <a:schemeClr val="dk1"/>
                </a:solidFill>
              </a:rPr>
              <a:t> to facilitate reasoning.</a:t>
            </a:r>
            <a:r>
              <a:rPr lang="en-GB">
                <a:solidFill>
                  <a:schemeClr val="dk1"/>
                </a:solidFill>
              </a:rPr>
              <a:t> [Mondorf and Plank, 2024]</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